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handoutMasterIdLst>
    <p:handoutMasterId r:id="rId15"/>
  </p:handoutMasterIdLst>
  <p:sldIdLst>
    <p:sldId id="266" r:id="rId5"/>
    <p:sldId id="268" r:id="rId6"/>
    <p:sldId id="269" r:id="rId7"/>
    <p:sldId id="270" r:id="rId8"/>
    <p:sldId id="272" r:id="rId9"/>
    <p:sldId id="267" r:id="rId10"/>
    <p:sldId id="273" r:id="rId11"/>
    <p:sldId id="274" r:id="rId12"/>
    <p:sldId id="275" r:id="rId13"/>
  </p:sldIdLst>
  <p:sldSz cx="12192000" cy="6858000"/>
  <p:notesSz cx="6858000" cy="9144000"/>
  <p:defaultTextStyle>
    <a:defPPr rtl="0">
      <a:defRPr lang="ru-ru"/>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3" autoAdjust="0"/>
    <p:restoredTop sz="94660"/>
  </p:normalViewPr>
  <p:slideViewPr>
    <p:cSldViewPr snapToGrid="0">
      <p:cViewPr varScale="1">
        <p:scale>
          <a:sx n="114" d="100"/>
          <a:sy n="114" d="100"/>
        </p:scale>
        <p:origin x="2028" y="102"/>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99" d="100"/>
          <a:sy n="99" d="100"/>
        </p:scale>
        <p:origin x="357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ru-RU" noProof="1"/>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D17DA11-C303-4A04-9AF2-EF24B1E87EB5}" type="datetime1">
              <a:rPr lang="ru-RU" noProof="1" smtClean="0"/>
              <a:t>02.12.2022</a:t>
            </a:fld>
            <a:endParaRPr lang="ru-RU" noProof="1"/>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ru-RU" noProof="1"/>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4C531EA-3B14-40B9-94EF-FFD37E10845B}" type="slidenum">
              <a:rPr lang="ru-RU" noProof="1" smtClean="0"/>
              <a:t>‹#›</a:t>
            </a:fld>
            <a:endParaRPr lang="ru-RU" noProof="1"/>
          </a:p>
        </p:txBody>
      </p:sp>
    </p:spTree>
    <p:extLst>
      <p:ext uri="{BB962C8B-B14F-4D97-AF65-F5344CB8AC3E}">
        <p14:creationId xmlns:p14="http://schemas.microsoft.com/office/powerpoint/2010/main" val="1253190775"/>
      </p:ext>
    </p:extLst>
  </p:cSld>
  <p:clrMap bg1="lt1" tx1="dk1" bg2="lt2" tx2="dk2" accent1="accent1" accent2="accent2" accent3="accent3" accent4="accent4" accent5="accent5" accent6="accent6" hlink="hlink" folHlink="folHlink"/>
  <p:hf hdr="0" ftr="0" dt="0"/>
</p:handoutMaster>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ru-RU" noProof="1"/>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71DCCDE4-FD8A-43B2-8197-BFE9DD7FC968}" type="datetime1">
              <a:rPr lang="ru-RU" noProof="1" smtClean="0"/>
              <a:t>02.12.2022</a:t>
            </a:fld>
            <a:endParaRPr lang="ru-RU" noProof="1"/>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ru-RU" noProof="1"/>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ru-RU" noProof="1"/>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733D7A2-C585-48BF-BF8C-C21FDC051F77}" type="slidenum">
              <a:rPr lang="ru-RU" noProof="1" dirty="0" smtClean="0"/>
              <a:t>‹#›</a:t>
            </a:fld>
            <a:endParaRPr lang="ru-RU" noProof="1"/>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3733D7A2-C585-48BF-BF8C-C21FDC051F77}" type="slidenum">
              <a:rPr lang="ru-RU" noProof="1" dirty="0" smtClean="0"/>
              <a:t>1</a:t>
            </a:fld>
            <a:endParaRPr lang="ru-RU" noProof="1"/>
          </a:p>
        </p:txBody>
      </p:sp>
    </p:spTree>
    <p:extLst>
      <p:ext uri="{BB962C8B-B14F-4D97-AF65-F5344CB8AC3E}">
        <p14:creationId xmlns:p14="http://schemas.microsoft.com/office/powerpoint/2010/main" val="4013332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solidFill>
        <a:effectLst/>
      </p:bgPr>
    </p:bg>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915128" y="1788454"/>
            <a:ext cx="8361229" cy="2098226"/>
          </a:xfrm>
        </p:spPr>
        <p:txBody>
          <a:bodyPr rtlCol="0" anchor="b">
            <a:noAutofit/>
          </a:bodyPr>
          <a:lstStyle>
            <a:lvl1pPr algn="ctr">
              <a:defRPr sz="7200" cap="all" baseline="0">
                <a:solidFill>
                  <a:schemeClr val="tx2"/>
                </a:solidFill>
              </a:defRPr>
            </a:lvl1pPr>
          </a:lstStyle>
          <a:p>
            <a:pPr rtl="0"/>
            <a:r>
              <a:rPr lang="ru-RU" noProof="1"/>
              <a:t>Образец заголовка</a:t>
            </a:r>
          </a:p>
        </p:txBody>
      </p:sp>
      <p:sp>
        <p:nvSpPr>
          <p:cNvPr id="3" name="Подзаголовок 2"/>
          <p:cNvSpPr>
            <a:spLocks noGrp="1"/>
          </p:cNvSpPr>
          <p:nvPr>
            <p:ph type="subTitle" idx="1"/>
          </p:nvPr>
        </p:nvSpPr>
        <p:spPr>
          <a:xfrm>
            <a:off x="2679906" y="3956279"/>
            <a:ext cx="6831673" cy="1086237"/>
          </a:xfrm>
        </p:spPr>
        <p:txBody>
          <a:bodyPr rtlCol="0">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ru-RU" noProof="1"/>
              <a:t>Образец подзаголовка</a:t>
            </a:r>
          </a:p>
        </p:txBody>
      </p:sp>
      <p:sp>
        <p:nvSpPr>
          <p:cNvPr id="4" name="Дата 3"/>
          <p:cNvSpPr>
            <a:spLocks noGrp="1"/>
          </p:cNvSpPr>
          <p:nvPr>
            <p:ph type="dt" sz="half" idx="10"/>
          </p:nvPr>
        </p:nvSpPr>
        <p:spPr>
          <a:xfrm>
            <a:off x="752858" y="6453386"/>
            <a:ext cx="1607944" cy="404614"/>
          </a:xfrm>
        </p:spPr>
        <p:txBody>
          <a:bodyPr rtlCol="0"/>
          <a:lstStyle>
            <a:lvl1pPr>
              <a:defRPr baseline="0">
                <a:solidFill>
                  <a:schemeClr val="tx2"/>
                </a:solidFill>
              </a:defRPr>
            </a:lvl1pPr>
          </a:lstStyle>
          <a:p>
            <a:pPr rtl="0"/>
            <a:fld id="{4D3DB482-F95D-48D6-B851-CB0BBBBB19A9}" type="datetime1">
              <a:rPr lang="ru-RU" noProof="1" smtClean="0"/>
              <a:t>02.12.2022</a:t>
            </a:fld>
            <a:endParaRPr lang="ru-RU" noProof="1"/>
          </a:p>
        </p:txBody>
      </p:sp>
      <p:sp>
        <p:nvSpPr>
          <p:cNvPr id="5" name="Нижний колонтитул 4"/>
          <p:cNvSpPr>
            <a:spLocks noGrp="1"/>
          </p:cNvSpPr>
          <p:nvPr>
            <p:ph type="ftr" sz="quarter" idx="11"/>
          </p:nvPr>
        </p:nvSpPr>
        <p:spPr>
          <a:xfrm>
            <a:off x="2584054" y="6453386"/>
            <a:ext cx="7023377" cy="404614"/>
          </a:xfrm>
        </p:spPr>
        <p:txBody>
          <a:bodyPr rtlCol="0"/>
          <a:lstStyle>
            <a:lvl1pPr algn="ctr">
              <a:defRPr baseline="0">
                <a:solidFill>
                  <a:schemeClr val="tx2"/>
                </a:solidFill>
              </a:defRPr>
            </a:lvl1pPr>
          </a:lstStyle>
          <a:p>
            <a:pPr rtl="0"/>
            <a:endParaRPr lang="ru-RU" noProof="1"/>
          </a:p>
        </p:txBody>
      </p:sp>
      <p:sp>
        <p:nvSpPr>
          <p:cNvPr id="6" name="Номер слайда 5"/>
          <p:cNvSpPr>
            <a:spLocks noGrp="1"/>
          </p:cNvSpPr>
          <p:nvPr>
            <p:ph type="sldNum" sz="quarter" idx="12"/>
          </p:nvPr>
        </p:nvSpPr>
        <p:spPr>
          <a:xfrm>
            <a:off x="9830683" y="6453386"/>
            <a:ext cx="1596292" cy="404614"/>
          </a:xfrm>
        </p:spPr>
        <p:txBody>
          <a:bodyPr rtlCol="0"/>
          <a:lstStyle>
            <a:lvl1pPr>
              <a:defRPr baseline="0">
                <a:solidFill>
                  <a:schemeClr val="tx2"/>
                </a:solidFill>
              </a:defRPr>
            </a:lvl1pPr>
          </a:lstStyle>
          <a:p>
            <a:pPr rtl="0"/>
            <a:fld id="{69E57DC2-970A-4B3E-BB1C-7A09969E49DF}" type="slidenum">
              <a:rPr lang="ru-RU" noProof="1" dirty="0" smtClean="0"/>
              <a:pPr/>
              <a:t>‹#›</a:t>
            </a:fld>
            <a:endParaRPr lang="ru-RU" noProof="1"/>
          </a:p>
        </p:txBody>
      </p:sp>
      <p:grpSp>
        <p:nvGrpSpPr>
          <p:cNvPr id="7" name="Группа 6"/>
          <p:cNvGrpSpPr/>
          <p:nvPr/>
        </p:nvGrpSpPr>
        <p:grpSpPr>
          <a:xfrm>
            <a:off x="752858" y="744469"/>
            <a:ext cx="10674117" cy="5349671"/>
            <a:chOff x="752858" y="744469"/>
            <a:chExt cx="10674117" cy="5349671"/>
          </a:xfrm>
        </p:grpSpPr>
        <p:sp>
          <p:nvSpPr>
            <p:cNvPr id="11" name="Полилиния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Полилиния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a:t>Образец заголовка</a:t>
            </a:r>
          </a:p>
        </p:txBody>
      </p:sp>
      <p:sp>
        <p:nvSpPr>
          <p:cNvPr id="3" name="Вертикальный текст 2"/>
          <p:cNvSpPr>
            <a:spLocks noGrp="1"/>
          </p:cNvSpPr>
          <p:nvPr>
            <p:ph type="body" orient="vert" idx="1" hasCustomPrompt="1"/>
          </p:nvPr>
        </p:nvSpPr>
        <p:spPr>
          <a:xfrm>
            <a:off x="1371600" y="2295525"/>
            <a:ext cx="9601200" cy="3571875"/>
          </a:xfrm>
        </p:spPr>
        <p:txBody>
          <a:bodyPr vert="eaVert"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10"/>
          </p:nvPr>
        </p:nvSpPr>
        <p:spPr/>
        <p:txBody>
          <a:bodyPr rtlCol="0"/>
          <a:lstStyle/>
          <a:p>
            <a:pPr rtl="0"/>
            <a:fld id="{5BCDC9F1-268A-4091-BAC6-2494ACC909FC}" type="datetime1">
              <a:rPr lang="ru-RU" noProof="1" smtClean="0"/>
              <a:t>02.12.2022</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9596561" y="624156"/>
            <a:ext cx="1565766" cy="5243244"/>
          </a:xfrm>
        </p:spPr>
        <p:txBody>
          <a:bodyPr vert="eaVert" rtlCol="0"/>
          <a:lstStyle/>
          <a:p>
            <a:pPr rtl="0"/>
            <a:r>
              <a:rPr lang="ru-RU" noProof="1"/>
              <a:t>Образец заголовка</a:t>
            </a:r>
          </a:p>
        </p:txBody>
      </p:sp>
      <p:sp>
        <p:nvSpPr>
          <p:cNvPr id="3" name="Вертикальный текст 2"/>
          <p:cNvSpPr>
            <a:spLocks noGrp="1"/>
          </p:cNvSpPr>
          <p:nvPr>
            <p:ph type="body" orient="vert" idx="1" hasCustomPrompt="1"/>
          </p:nvPr>
        </p:nvSpPr>
        <p:spPr>
          <a:xfrm>
            <a:off x="1371600" y="624156"/>
            <a:ext cx="8179641" cy="5243244"/>
          </a:xfrm>
        </p:spPr>
        <p:txBody>
          <a:bodyPr vert="eaVert"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10"/>
          </p:nvPr>
        </p:nvSpPr>
        <p:spPr/>
        <p:txBody>
          <a:bodyPr rtlCol="0"/>
          <a:lstStyle/>
          <a:p>
            <a:pPr rtl="0"/>
            <a:fld id="{4F9B3565-1F76-420A-B78B-C2C9097FF6FB}" type="datetime1">
              <a:rPr lang="ru-RU" noProof="1" smtClean="0"/>
              <a:t>02.12.2022</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a:t>Образец заголовка</a:t>
            </a:r>
          </a:p>
        </p:txBody>
      </p:sp>
      <p:sp>
        <p:nvSpPr>
          <p:cNvPr id="3" name="Объект 2"/>
          <p:cNvSpPr>
            <a:spLocks noGrp="1"/>
          </p:cNvSpPr>
          <p:nvPr>
            <p:ph idx="1" hasCustomPrompt="1"/>
          </p:nvPr>
        </p:nvSpPr>
        <p:spPr/>
        <p:txBody>
          <a:bodyPr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10"/>
          </p:nvPr>
        </p:nvSpPr>
        <p:spPr/>
        <p:txBody>
          <a:bodyPr rtlCol="0"/>
          <a:lstStyle/>
          <a:p>
            <a:pPr rtl="0"/>
            <a:fld id="{AA94D125-5C3A-41D5-90C4-866B6664178E}" type="datetime1">
              <a:rPr lang="ru-RU" noProof="1" smtClean="0"/>
              <a:t>02.12.2022</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bg>
      <p:bgRef idx="1001">
        <a:schemeClr val="bg2"/>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65025" y="1301360"/>
            <a:ext cx="9612971" cy="2852737"/>
          </a:xfrm>
        </p:spPr>
        <p:txBody>
          <a:bodyPr rtlCol="0" anchor="b">
            <a:normAutofit/>
          </a:bodyPr>
          <a:lstStyle>
            <a:lvl1pPr algn="r">
              <a:defRPr sz="7200" cap="all" baseline="0">
                <a:solidFill>
                  <a:schemeClr val="tx2"/>
                </a:solidFill>
              </a:defRPr>
            </a:lvl1pPr>
          </a:lstStyle>
          <a:p>
            <a:pPr rtl="0"/>
            <a:r>
              <a:rPr lang="ru-RU" noProof="1"/>
              <a:t>Образец заголовка</a:t>
            </a:r>
          </a:p>
        </p:txBody>
      </p:sp>
      <p:sp>
        <p:nvSpPr>
          <p:cNvPr id="3" name="Текст 2"/>
          <p:cNvSpPr>
            <a:spLocks noGrp="1"/>
          </p:cNvSpPr>
          <p:nvPr>
            <p:ph type="body" idx="1" hasCustomPrompt="1"/>
          </p:nvPr>
        </p:nvSpPr>
        <p:spPr>
          <a:xfrm>
            <a:off x="765025" y="4216328"/>
            <a:ext cx="9612971" cy="1143324"/>
          </a:xfrm>
        </p:spPr>
        <p:txBody>
          <a:bodyPr rtlCol="0"/>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ru-RU" noProof="1"/>
              <a:t>Щелкните, чтобы изменить стили текста образца слайда</a:t>
            </a:r>
          </a:p>
        </p:txBody>
      </p:sp>
      <p:sp>
        <p:nvSpPr>
          <p:cNvPr id="4" name="Дата 3"/>
          <p:cNvSpPr>
            <a:spLocks noGrp="1"/>
          </p:cNvSpPr>
          <p:nvPr>
            <p:ph type="dt" sz="half" idx="10"/>
          </p:nvPr>
        </p:nvSpPr>
        <p:spPr>
          <a:xfrm>
            <a:off x="738908" y="6453386"/>
            <a:ext cx="1622409" cy="404614"/>
          </a:xfrm>
        </p:spPr>
        <p:txBody>
          <a:bodyPr rtlCol="0"/>
          <a:lstStyle>
            <a:lvl1pPr>
              <a:defRPr>
                <a:solidFill>
                  <a:schemeClr val="tx2"/>
                </a:solidFill>
              </a:defRPr>
            </a:lvl1pPr>
          </a:lstStyle>
          <a:p>
            <a:pPr rtl="0"/>
            <a:fld id="{3C327E36-CB2D-4A1C-8C2B-9983D24B7C7D}" type="datetime1">
              <a:rPr lang="ru-RU" noProof="1" smtClean="0"/>
              <a:t>02.12.2022</a:t>
            </a:fld>
            <a:endParaRPr lang="ru-RU" noProof="1"/>
          </a:p>
        </p:txBody>
      </p:sp>
      <p:sp>
        <p:nvSpPr>
          <p:cNvPr id="5" name="Нижний колонтитул 4"/>
          <p:cNvSpPr>
            <a:spLocks noGrp="1"/>
          </p:cNvSpPr>
          <p:nvPr>
            <p:ph type="ftr" sz="quarter" idx="11"/>
          </p:nvPr>
        </p:nvSpPr>
        <p:spPr>
          <a:xfrm>
            <a:off x="2584312" y="6453386"/>
            <a:ext cx="7023377" cy="404614"/>
          </a:xfrm>
        </p:spPr>
        <p:txBody>
          <a:bodyPr rtlCol="0"/>
          <a:lstStyle>
            <a:lvl1pPr algn="ctr">
              <a:defRPr>
                <a:solidFill>
                  <a:schemeClr val="tx2"/>
                </a:solidFill>
              </a:defRPr>
            </a:lvl1pPr>
          </a:lstStyle>
          <a:p>
            <a:pPr rtl="0"/>
            <a:endParaRPr lang="ru-RU" noProof="1"/>
          </a:p>
        </p:txBody>
      </p:sp>
      <p:sp>
        <p:nvSpPr>
          <p:cNvPr id="6" name="Номер слайда 5"/>
          <p:cNvSpPr>
            <a:spLocks noGrp="1"/>
          </p:cNvSpPr>
          <p:nvPr>
            <p:ph type="sldNum" sz="quarter" idx="12"/>
          </p:nvPr>
        </p:nvSpPr>
        <p:spPr>
          <a:xfrm>
            <a:off x="9830683" y="6453386"/>
            <a:ext cx="1596292" cy="404614"/>
          </a:xfrm>
        </p:spPr>
        <p:txBody>
          <a:bodyPr rtlCol="0"/>
          <a:lstStyle>
            <a:lvl1pPr>
              <a:defRPr>
                <a:solidFill>
                  <a:schemeClr val="tx2"/>
                </a:solidFill>
              </a:defRPr>
            </a:lvl1pPr>
          </a:lstStyle>
          <a:p>
            <a:pPr rtl="0"/>
            <a:fld id="{69E57DC2-970A-4B3E-BB1C-7A09969E49DF}" type="slidenum">
              <a:rPr lang="ru-RU" noProof="1" dirty="0" smtClean="0"/>
              <a:pPr/>
              <a:t>‹#›</a:t>
            </a:fld>
            <a:endParaRPr lang="ru-RU" noProof="1"/>
          </a:p>
        </p:txBody>
      </p:sp>
      <p:sp>
        <p:nvSpPr>
          <p:cNvPr id="7" name="Полилиния 6" title="Отметки-уголки"/>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lvl1pPr>
              <a:defRPr>
                <a:solidFill>
                  <a:schemeClr val="tx2"/>
                </a:solidFill>
              </a:defRPr>
            </a:lvl1pPr>
          </a:lstStyle>
          <a:p>
            <a:pPr rtl="0"/>
            <a:r>
              <a:rPr lang="ru-RU" noProof="1"/>
              <a:t>Образец заголовка</a:t>
            </a:r>
          </a:p>
        </p:txBody>
      </p:sp>
      <p:sp>
        <p:nvSpPr>
          <p:cNvPr id="3" name="Объект 2"/>
          <p:cNvSpPr>
            <a:spLocks noGrp="1"/>
          </p:cNvSpPr>
          <p:nvPr>
            <p:ph sz="half" idx="1" hasCustomPrompt="1"/>
          </p:nvPr>
        </p:nvSpPr>
        <p:spPr>
          <a:xfrm>
            <a:off x="1371600" y="2285999"/>
            <a:ext cx="4447786" cy="3581401"/>
          </a:xfrm>
        </p:spPr>
        <p:txBody>
          <a:bodyPr rtlCol="0"/>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Объект 3"/>
          <p:cNvSpPr>
            <a:spLocks noGrp="1"/>
          </p:cNvSpPr>
          <p:nvPr>
            <p:ph sz="half" idx="2" hasCustomPrompt="1"/>
          </p:nvPr>
        </p:nvSpPr>
        <p:spPr>
          <a:xfrm>
            <a:off x="6525403" y="2285999"/>
            <a:ext cx="4447786" cy="3581401"/>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5" name="Дата 4"/>
          <p:cNvSpPr>
            <a:spLocks noGrp="1"/>
          </p:cNvSpPr>
          <p:nvPr>
            <p:ph type="dt" sz="half" idx="10"/>
          </p:nvPr>
        </p:nvSpPr>
        <p:spPr/>
        <p:txBody>
          <a:bodyPr rtlCol="0"/>
          <a:lstStyle/>
          <a:p>
            <a:pPr rtl="0"/>
            <a:fld id="{A7088400-CDC8-4849-A72E-926264E26C00}" type="datetime1">
              <a:rPr lang="ru-RU" noProof="1" smtClean="0"/>
              <a:t>02.12.2022</a:t>
            </a:fld>
            <a:endParaRPr lang="ru-RU" noProof="1"/>
          </a:p>
        </p:txBody>
      </p:sp>
      <p:sp>
        <p:nvSpPr>
          <p:cNvPr id="6" name="Нижний колонтитул 5"/>
          <p:cNvSpPr>
            <a:spLocks noGrp="1"/>
          </p:cNvSpPr>
          <p:nvPr>
            <p:ph type="ftr" sz="quarter" idx="11"/>
          </p:nvPr>
        </p:nvSpPr>
        <p:spPr/>
        <p:txBody>
          <a:bodyPr rtlCol="0"/>
          <a:lstStyle/>
          <a:p>
            <a:pPr rtl="0"/>
            <a:endParaRPr lang="ru-RU" noProof="1"/>
          </a:p>
        </p:txBody>
      </p:sp>
      <p:sp>
        <p:nvSpPr>
          <p:cNvPr id="7" name="Номер слайда 6"/>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1485900"/>
          </a:xfrm>
        </p:spPr>
        <p:txBody>
          <a:bodyPr rtlCol="0"/>
          <a:lstStyle>
            <a:lvl1pPr>
              <a:defRPr>
                <a:solidFill>
                  <a:schemeClr val="tx2"/>
                </a:solidFill>
              </a:defRPr>
            </a:lvl1pPr>
          </a:lstStyle>
          <a:p>
            <a:pPr rtl="0"/>
            <a:r>
              <a:rPr lang="ru-RU" noProof="1"/>
              <a:t>Образец заголовка</a:t>
            </a:r>
          </a:p>
        </p:txBody>
      </p:sp>
      <p:sp>
        <p:nvSpPr>
          <p:cNvPr id="3" name="Текст 2"/>
          <p:cNvSpPr>
            <a:spLocks noGrp="1"/>
          </p:cNvSpPr>
          <p:nvPr>
            <p:ph type="body" idx="1" hasCustomPrompt="1"/>
          </p:nvPr>
        </p:nvSpPr>
        <p:spPr>
          <a:xfrm>
            <a:off x="1371600" y="2340864"/>
            <a:ext cx="4443984" cy="823912"/>
          </a:xfrm>
        </p:spPr>
        <p:txBody>
          <a:bodyPr rtlCol="0"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4" name="Объект 3"/>
          <p:cNvSpPr>
            <a:spLocks noGrp="1"/>
          </p:cNvSpPr>
          <p:nvPr>
            <p:ph sz="half" idx="2" hasCustomPrompt="1"/>
          </p:nvPr>
        </p:nvSpPr>
        <p:spPr>
          <a:xfrm>
            <a:off x="1371600" y="3305207"/>
            <a:ext cx="4443984" cy="2562193"/>
          </a:xfrm>
        </p:spPr>
        <p:txBody>
          <a:bodyPr rtlCol="0"/>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5" name="Текст 4"/>
          <p:cNvSpPr>
            <a:spLocks noGrp="1"/>
          </p:cNvSpPr>
          <p:nvPr>
            <p:ph type="body" sz="quarter" idx="3" hasCustomPrompt="1"/>
          </p:nvPr>
        </p:nvSpPr>
        <p:spPr>
          <a:xfrm>
            <a:off x="6525014" y="2340864"/>
            <a:ext cx="4443984" cy="823912"/>
          </a:xfrm>
        </p:spPr>
        <p:txBody>
          <a:bodyPr rtlCol="0"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6" name="Объект 5"/>
          <p:cNvSpPr>
            <a:spLocks noGrp="1"/>
          </p:cNvSpPr>
          <p:nvPr>
            <p:ph sz="quarter" idx="4" hasCustomPrompt="1"/>
          </p:nvPr>
        </p:nvSpPr>
        <p:spPr>
          <a:xfrm>
            <a:off x="6525014" y="3305207"/>
            <a:ext cx="4443984" cy="2562193"/>
          </a:xfrm>
        </p:spPr>
        <p:txBody>
          <a:bodyPr rtlCol="0"/>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7" name="Дата 6"/>
          <p:cNvSpPr>
            <a:spLocks noGrp="1"/>
          </p:cNvSpPr>
          <p:nvPr>
            <p:ph type="dt" sz="half" idx="10"/>
          </p:nvPr>
        </p:nvSpPr>
        <p:spPr/>
        <p:txBody>
          <a:bodyPr rtlCol="0"/>
          <a:lstStyle/>
          <a:p>
            <a:pPr rtl="0"/>
            <a:fld id="{3849CBAE-AF0A-42A3-BDB4-1438573F8ABA}" type="datetime1">
              <a:rPr lang="ru-RU" noProof="1" smtClean="0"/>
              <a:t>02.12.2022</a:t>
            </a:fld>
            <a:endParaRPr lang="ru-RU" noProof="1"/>
          </a:p>
        </p:txBody>
      </p:sp>
      <p:sp>
        <p:nvSpPr>
          <p:cNvPr id="8" name="Нижний колонтитул 7"/>
          <p:cNvSpPr>
            <a:spLocks noGrp="1"/>
          </p:cNvSpPr>
          <p:nvPr>
            <p:ph type="ftr" sz="quarter" idx="11"/>
          </p:nvPr>
        </p:nvSpPr>
        <p:spPr/>
        <p:txBody>
          <a:bodyPr rtlCol="0"/>
          <a:lstStyle/>
          <a:p>
            <a:pPr rtl="0"/>
            <a:endParaRPr lang="ru-RU" noProof="1"/>
          </a:p>
        </p:txBody>
      </p:sp>
      <p:sp>
        <p:nvSpPr>
          <p:cNvPr id="9" name="Номер слайда 8"/>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a:t>Образец заголовка</a:t>
            </a:r>
          </a:p>
        </p:txBody>
      </p:sp>
      <p:sp>
        <p:nvSpPr>
          <p:cNvPr id="3" name="Дата 2"/>
          <p:cNvSpPr>
            <a:spLocks noGrp="1"/>
          </p:cNvSpPr>
          <p:nvPr>
            <p:ph type="dt" sz="half" idx="10"/>
          </p:nvPr>
        </p:nvSpPr>
        <p:spPr/>
        <p:txBody>
          <a:bodyPr rtlCol="0"/>
          <a:lstStyle/>
          <a:p>
            <a:pPr rtl="0"/>
            <a:fld id="{71B284DF-F3AE-4C6D-B27A-5F5A94BB17DE}" type="datetime1">
              <a:rPr lang="ru-RU" noProof="1" smtClean="0"/>
              <a:t>02.12.2022</a:t>
            </a:fld>
            <a:endParaRPr lang="ru-RU" noProof="1"/>
          </a:p>
        </p:txBody>
      </p:sp>
      <p:sp>
        <p:nvSpPr>
          <p:cNvPr id="4" name="Нижний колонтитул 3"/>
          <p:cNvSpPr>
            <a:spLocks noGrp="1"/>
          </p:cNvSpPr>
          <p:nvPr>
            <p:ph type="ftr" sz="quarter" idx="11"/>
          </p:nvPr>
        </p:nvSpPr>
        <p:spPr/>
        <p:txBody>
          <a:bodyPr rtlCol="0"/>
          <a:lstStyle/>
          <a:p>
            <a:pPr rtl="0"/>
            <a:endParaRPr lang="ru-RU" noProof="1"/>
          </a:p>
        </p:txBody>
      </p:sp>
      <p:sp>
        <p:nvSpPr>
          <p:cNvPr id="5" name="Номер слайда 4"/>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rtlCol="0"/>
          <a:lstStyle/>
          <a:p>
            <a:pPr rtl="0"/>
            <a:fld id="{C5CE0A4B-A8AC-45B6-9A53-81E2E3636ED8}" type="datetime1">
              <a:rPr lang="ru-RU" noProof="1" smtClean="0"/>
              <a:t>02.12.2022</a:t>
            </a:fld>
            <a:endParaRPr lang="ru-RU" noProof="1"/>
          </a:p>
        </p:txBody>
      </p:sp>
      <p:sp>
        <p:nvSpPr>
          <p:cNvPr id="3" name="Нижний колонтитул 2"/>
          <p:cNvSpPr>
            <a:spLocks noGrp="1"/>
          </p:cNvSpPr>
          <p:nvPr>
            <p:ph type="ftr" sz="quarter" idx="11"/>
          </p:nvPr>
        </p:nvSpPr>
        <p:spPr/>
        <p:txBody>
          <a:bodyPr rtlCol="0"/>
          <a:lstStyle/>
          <a:p>
            <a:pPr rtl="0"/>
            <a:endParaRPr lang="ru-RU" noProof="1"/>
          </a:p>
        </p:txBody>
      </p:sp>
      <p:sp>
        <p:nvSpPr>
          <p:cNvPr id="4" name="Номер слайда 3"/>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Объект с подписью">
    <p:spTree>
      <p:nvGrpSpPr>
        <p:cNvPr id="1" name=""/>
        <p:cNvGrpSpPr/>
        <p:nvPr/>
      </p:nvGrpSpPr>
      <p:grpSpPr>
        <a:xfrm>
          <a:off x="0" y="0"/>
          <a:ext cx="0" cy="0"/>
          <a:chOff x="0" y="0"/>
          <a:chExt cx="0" cy="0"/>
        </a:xfrm>
      </p:grpSpPr>
      <p:sp>
        <p:nvSpPr>
          <p:cNvPr id="8" name="Прямоугольник 7" title="Фоновая фигура"/>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Заголовок 1"/>
          <p:cNvSpPr>
            <a:spLocks noGrp="1"/>
          </p:cNvSpPr>
          <p:nvPr>
            <p:ph type="title"/>
          </p:nvPr>
        </p:nvSpPr>
        <p:spPr>
          <a:xfrm>
            <a:off x="723900" y="685800"/>
            <a:ext cx="3855720" cy="2157884"/>
          </a:xfrm>
        </p:spPr>
        <p:txBody>
          <a:bodyPr rtlCol="0" anchor="t">
            <a:noAutofit/>
          </a:bodyPr>
          <a:lstStyle>
            <a:lvl1pPr>
              <a:lnSpc>
                <a:spcPct val="84000"/>
              </a:lnSpc>
              <a:defRPr sz="4800" baseline="0">
                <a:solidFill>
                  <a:schemeClr val="tx2"/>
                </a:solidFill>
              </a:defRPr>
            </a:lvl1pPr>
          </a:lstStyle>
          <a:p>
            <a:pPr rtl="0"/>
            <a:r>
              <a:rPr lang="ru-RU" noProof="1"/>
              <a:t>Образец заголовка</a:t>
            </a:r>
          </a:p>
        </p:txBody>
      </p:sp>
      <p:sp>
        <p:nvSpPr>
          <p:cNvPr id="3" name="Объект 2"/>
          <p:cNvSpPr>
            <a:spLocks noGrp="1"/>
          </p:cNvSpPr>
          <p:nvPr>
            <p:ph idx="1" hasCustomPrompt="1"/>
          </p:nvPr>
        </p:nvSpPr>
        <p:spPr>
          <a:xfrm>
            <a:off x="6256020" y="685801"/>
            <a:ext cx="5212080" cy="5175250"/>
          </a:xfrm>
        </p:spPr>
        <p:txBody>
          <a:bodyPr rtlCol="0"/>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Текст 3"/>
          <p:cNvSpPr>
            <a:spLocks noGrp="1"/>
          </p:cNvSpPr>
          <p:nvPr>
            <p:ph type="body" sz="half" idx="2"/>
          </p:nvPr>
        </p:nvSpPr>
        <p:spPr>
          <a:xfrm>
            <a:off x="723900" y="2856344"/>
            <a:ext cx="3855720" cy="3011056"/>
          </a:xfrm>
        </p:spPr>
        <p:txBody>
          <a:bodyPr rtlCol="0"/>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u-RU" noProof="1"/>
              <a:t>Образец текста</a:t>
            </a:r>
          </a:p>
        </p:txBody>
      </p:sp>
      <p:sp>
        <p:nvSpPr>
          <p:cNvPr id="5" name="Дата 4"/>
          <p:cNvSpPr>
            <a:spLocks noGrp="1"/>
          </p:cNvSpPr>
          <p:nvPr>
            <p:ph type="dt" sz="half" idx="10"/>
          </p:nvPr>
        </p:nvSpPr>
        <p:spPr>
          <a:xfrm>
            <a:off x="723900" y="6453386"/>
            <a:ext cx="1204572" cy="404614"/>
          </a:xfrm>
        </p:spPr>
        <p:txBody>
          <a:bodyPr rtlCol="0"/>
          <a:lstStyle>
            <a:lvl1pPr>
              <a:defRPr>
                <a:solidFill>
                  <a:schemeClr val="tx2"/>
                </a:solidFill>
              </a:defRPr>
            </a:lvl1pPr>
          </a:lstStyle>
          <a:p>
            <a:pPr rtl="0"/>
            <a:fld id="{CE424DF1-A180-4FEF-B716-7D70235CFA39}" type="datetime1">
              <a:rPr lang="ru-RU" noProof="1" smtClean="0"/>
              <a:t>02.12.2022</a:t>
            </a:fld>
            <a:endParaRPr lang="ru-RU" noProof="1"/>
          </a:p>
        </p:txBody>
      </p:sp>
      <p:sp>
        <p:nvSpPr>
          <p:cNvPr id="6" name="Нижний колонтитул 5"/>
          <p:cNvSpPr>
            <a:spLocks noGrp="1"/>
          </p:cNvSpPr>
          <p:nvPr>
            <p:ph type="ftr" sz="quarter" idx="11"/>
          </p:nvPr>
        </p:nvSpPr>
        <p:spPr>
          <a:xfrm>
            <a:off x="2205945" y="6453386"/>
            <a:ext cx="2373675" cy="404614"/>
          </a:xfrm>
        </p:spPr>
        <p:txBody>
          <a:bodyPr rtlCol="0"/>
          <a:lstStyle>
            <a:lvl1pPr>
              <a:defRPr>
                <a:solidFill>
                  <a:schemeClr val="tx2"/>
                </a:solidFill>
              </a:defRPr>
            </a:lvl1pPr>
          </a:lstStyle>
          <a:p>
            <a:pPr rtl="0"/>
            <a:endParaRPr lang="ru-RU" noProof="1"/>
          </a:p>
        </p:txBody>
      </p:sp>
      <p:sp>
        <p:nvSpPr>
          <p:cNvPr id="7" name="Номер слайда 6"/>
          <p:cNvSpPr>
            <a:spLocks noGrp="1"/>
          </p:cNvSpPr>
          <p:nvPr>
            <p:ph type="sldNum" sz="quarter" idx="12"/>
          </p:nvPr>
        </p:nvSpPr>
        <p:spPr>
          <a:xfrm>
            <a:off x="9883140" y="6453386"/>
            <a:ext cx="1596292" cy="404614"/>
          </a:xfrm>
        </p:spPr>
        <p:txBody>
          <a:bodyPr rtlCol="0"/>
          <a:lstStyle>
            <a:lvl1pPr>
              <a:defRPr>
                <a:solidFill>
                  <a:schemeClr val="tx2"/>
                </a:solidFill>
              </a:defRPr>
            </a:lvl1pPr>
          </a:lstStyle>
          <a:p>
            <a:pPr rtl="0"/>
            <a:fld id="{69E57DC2-970A-4B3E-BB1C-7A09969E49DF}" type="slidenum">
              <a:rPr lang="ru-RU" noProof="1" dirty="0" smtClean="0"/>
              <a:pPr/>
              <a:t>‹#›</a:t>
            </a:fld>
            <a:endParaRPr lang="ru-RU" noProof="1"/>
          </a:p>
        </p:txBody>
      </p:sp>
      <p:sp>
        <p:nvSpPr>
          <p:cNvPr id="9" name="Прямоугольник 8" title="Разделительная линия"/>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8" name="Прямоугольник 7" title="Фоновая фигура"/>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Заголовок 1"/>
          <p:cNvSpPr>
            <a:spLocks noGrp="1"/>
          </p:cNvSpPr>
          <p:nvPr>
            <p:ph type="title"/>
          </p:nvPr>
        </p:nvSpPr>
        <p:spPr>
          <a:xfrm>
            <a:off x="723900" y="685800"/>
            <a:ext cx="3855720" cy="2157884"/>
          </a:xfrm>
        </p:spPr>
        <p:txBody>
          <a:bodyPr rtlCol="0" anchor="t">
            <a:normAutofit/>
          </a:bodyPr>
          <a:lstStyle>
            <a:lvl1pPr>
              <a:lnSpc>
                <a:spcPct val="84000"/>
              </a:lnSpc>
              <a:defRPr sz="4800" baseline="0"/>
            </a:lvl1pPr>
          </a:lstStyle>
          <a:p>
            <a:pPr rtl="0"/>
            <a:r>
              <a:rPr lang="ru-RU" noProof="1"/>
              <a:t>Образец заголовка</a:t>
            </a:r>
          </a:p>
        </p:txBody>
      </p:sp>
      <p:sp>
        <p:nvSpPr>
          <p:cNvPr id="3" name="Рисунок 2"/>
          <p:cNvSpPr>
            <a:spLocks noGrp="1" noChangeAspect="1"/>
          </p:cNvSpPr>
          <p:nvPr>
            <p:ph type="pic" idx="1" hasCustomPrompt="1"/>
          </p:nvPr>
        </p:nvSpPr>
        <p:spPr>
          <a:xfrm>
            <a:off x="5532120" y="0"/>
            <a:ext cx="6659880" cy="6857999"/>
          </a:xfrm>
        </p:spPr>
        <p:txBody>
          <a:bodyPr rtlCol="0"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ru-RU" noProof="1"/>
              <a:t>Щелкните значок, чтобы добавить изображение</a:t>
            </a:r>
          </a:p>
        </p:txBody>
      </p:sp>
      <p:sp>
        <p:nvSpPr>
          <p:cNvPr id="4" name="Текст 3"/>
          <p:cNvSpPr>
            <a:spLocks noGrp="1"/>
          </p:cNvSpPr>
          <p:nvPr>
            <p:ph type="body" sz="half" idx="2"/>
          </p:nvPr>
        </p:nvSpPr>
        <p:spPr>
          <a:xfrm>
            <a:off x="723900" y="2855968"/>
            <a:ext cx="3855720" cy="3011432"/>
          </a:xfrm>
        </p:spPr>
        <p:txBody>
          <a:bodyPr rtlCol="0"/>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u-RU" noProof="1"/>
              <a:t>Образец текста</a:t>
            </a:r>
          </a:p>
        </p:txBody>
      </p:sp>
      <p:sp>
        <p:nvSpPr>
          <p:cNvPr id="5" name="Дата 4"/>
          <p:cNvSpPr>
            <a:spLocks noGrp="1"/>
          </p:cNvSpPr>
          <p:nvPr>
            <p:ph type="dt" sz="half" idx="10"/>
          </p:nvPr>
        </p:nvSpPr>
        <p:spPr>
          <a:xfrm>
            <a:off x="723900" y="6453386"/>
            <a:ext cx="1204572" cy="404614"/>
          </a:xfrm>
        </p:spPr>
        <p:txBody>
          <a:bodyPr rtlCol="0"/>
          <a:lstStyle>
            <a:lvl1pPr>
              <a:defRPr>
                <a:solidFill>
                  <a:schemeClr val="tx2"/>
                </a:solidFill>
              </a:defRPr>
            </a:lvl1pPr>
          </a:lstStyle>
          <a:p>
            <a:pPr rtl="0"/>
            <a:fld id="{055A7CB3-46D4-4B4A-A661-60E13D0BC640}" type="datetime1">
              <a:rPr lang="ru-RU" noProof="1" smtClean="0"/>
              <a:t>02.12.2022</a:t>
            </a:fld>
            <a:endParaRPr lang="ru-RU" noProof="1"/>
          </a:p>
        </p:txBody>
      </p:sp>
      <p:sp>
        <p:nvSpPr>
          <p:cNvPr id="6" name="Нижний колонтитул 5"/>
          <p:cNvSpPr>
            <a:spLocks noGrp="1"/>
          </p:cNvSpPr>
          <p:nvPr>
            <p:ph type="ftr" sz="quarter" idx="11"/>
          </p:nvPr>
        </p:nvSpPr>
        <p:spPr>
          <a:xfrm>
            <a:off x="2205945" y="6453386"/>
            <a:ext cx="2373675" cy="404614"/>
          </a:xfrm>
        </p:spPr>
        <p:txBody>
          <a:bodyPr rtlCol="0"/>
          <a:lstStyle>
            <a:lvl1pPr>
              <a:defRPr>
                <a:solidFill>
                  <a:schemeClr val="tx2"/>
                </a:solidFill>
              </a:defRPr>
            </a:lvl1pPr>
          </a:lstStyle>
          <a:p>
            <a:pPr rtl="0"/>
            <a:endParaRPr lang="ru-RU" noProof="1"/>
          </a:p>
        </p:txBody>
      </p:sp>
      <p:sp>
        <p:nvSpPr>
          <p:cNvPr id="7" name="Номер слайда 6"/>
          <p:cNvSpPr>
            <a:spLocks noGrp="1"/>
          </p:cNvSpPr>
          <p:nvPr>
            <p:ph type="sldNum" sz="quarter" idx="12"/>
          </p:nvPr>
        </p:nvSpPr>
        <p:spPr>
          <a:xfrm>
            <a:off x="9883140" y="6453386"/>
            <a:ext cx="1596292" cy="404614"/>
          </a:xfrm>
        </p:spPr>
        <p:txBody>
          <a:bodyPr rtlCol="0"/>
          <a:lstStyle>
            <a:lvl1pPr>
              <a:defRPr>
                <a:solidFill>
                  <a:schemeClr val="tx2"/>
                </a:solidFill>
              </a:defRPr>
            </a:lvl1pPr>
          </a:lstStyle>
          <a:p>
            <a:pPr rtl="0"/>
            <a:fld id="{69E57DC2-970A-4B3E-BB1C-7A09969E49DF}" type="slidenum">
              <a:rPr lang="ru-RU" noProof="1" dirty="0" smtClean="0"/>
              <a:pPr/>
              <a:t>‹#›</a:t>
            </a:fld>
            <a:endParaRPr lang="ru-RU" noProof="1"/>
          </a:p>
        </p:txBody>
      </p:sp>
      <p:sp>
        <p:nvSpPr>
          <p:cNvPr id="9" name="Прямоугольник 8" title="Разделительная линия"/>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pPr rtl="0"/>
            <a:r>
              <a:rPr lang="ru-RU" noProof="1"/>
              <a:t>Образец заголовка</a:t>
            </a:r>
          </a:p>
        </p:txBody>
      </p:sp>
      <p:sp>
        <p:nvSpPr>
          <p:cNvPr id="3" name="Текст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pPr rtl="0"/>
            <a:fld id="{648AAA74-EBDF-4065-BA01-EAD1E46D84DC}" type="datetime1">
              <a:rPr lang="ru-RU" noProof="1" smtClean="0"/>
              <a:t>02.12.2022</a:t>
            </a:fld>
            <a:endParaRPr lang="ru-RU" noProof="1"/>
          </a:p>
        </p:txBody>
      </p:sp>
      <p:sp>
        <p:nvSpPr>
          <p:cNvPr id="5" name="Нижний колонтитул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pPr rtl="0"/>
            <a:endParaRPr lang="ru-RU" noProof="1"/>
          </a:p>
        </p:txBody>
      </p:sp>
      <p:sp>
        <p:nvSpPr>
          <p:cNvPr id="6" name="Номер слайда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pPr rtl="0"/>
            <a:fld id="{69E57DC2-970A-4B3E-BB1C-7A09969E49DF}" type="slidenum">
              <a:rPr lang="ru-RU" noProof="1" dirty="0" smtClean="0"/>
              <a:pPr/>
              <a:t>‹#›</a:t>
            </a:fld>
            <a:endParaRPr lang="ru-RU" noProof="1"/>
          </a:p>
        </p:txBody>
      </p:sp>
      <p:sp>
        <p:nvSpPr>
          <p:cNvPr id="9" name="Прямоугольник 8" title="Боковая панель"/>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Прямоугольник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1"/>
          </a:p>
        </p:txBody>
      </p:sp>
      <p:pic>
        <p:nvPicPr>
          <p:cNvPr id="23" name="Рисунок 22" descr="очень крупный план графика">
            <a:extLst>
              <a:ext uri="{FF2B5EF4-FFF2-40B4-BE49-F238E27FC236}">
                <a16:creationId xmlns:a16="http://schemas.microsoft.com/office/drawing/2014/main" id="{B38A25AE-7B44-4EC1-BC0C-CF0FFF036705}"/>
              </a:ext>
            </a:extLst>
          </p:cNvPr>
          <p:cNvPicPr>
            <a:picLocks noChangeAspect="1"/>
          </p:cNvPicPr>
          <p:nvPr/>
        </p:nvPicPr>
        <p:blipFill rotWithShape="1">
          <a:blip r:embed="rId3"/>
          <a:srcRect t="10000"/>
          <a:stretch/>
        </p:blipFill>
        <p:spPr>
          <a:xfrm>
            <a:off x="20" y="10"/>
            <a:ext cx="12191980" cy="6857990"/>
          </a:xfrm>
          <a:prstGeom prst="rect">
            <a:avLst/>
          </a:prstGeom>
        </p:spPr>
      </p:pic>
      <p:sp>
        <p:nvSpPr>
          <p:cNvPr id="52" name="Полилиния: фигура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Прямоугольник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1"/>
          </a:p>
        </p:txBody>
      </p:sp>
      <p:sp>
        <p:nvSpPr>
          <p:cNvPr id="2" name="Заголовок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rtlCol="0">
            <a:normAutofit/>
          </a:bodyPr>
          <a:lstStyle/>
          <a:p>
            <a:pPr algn="l"/>
            <a:r>
              <a:rPr lang="en-US" sz="3200" noProof="1">
                <a:solidFill>
                  <a:srgbClr val="FFFFFF"/>
                </a:solidFill>
              </a:rPr>
              <a:t>The meaning of different environments</a:t>
            </a:r>
            <a:endParaRPr lang="ru-RU" sz="3200" noProof="1">
              <a:solidFill>
                <a:srgbClr val="FFFFFF"/>
              </a:solidFill>
            </a:endParaRPr>
          </a:p>
        </p:txBody>
      </p:sp>
      <p:sp>
        <p:nvSpPr>
          <p:cNvPr id="3" name="Подзаголовок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rtlCol="0">
            <a:normAutofit/>
          </a:bodyPr>
          <a:lstStyle/>
          <a:p>
            <a:pPr algn="l" rtl="0">
              <a:spcAft>
                <a:spcPts val="600"/>
              </a:spcAft>
            </a:pPr>
            <a:r>
              <a:rPr lang="en-US" sz="1800" noProof="1">
                <a:solidFill>
                  <a:srgbClr val="FFFFFF"/>
                </a:solidFill>
              </a:rPr>
              <a:t>iTechArt’s internal applications</a:t>
            </a:r>
            <a:endParaRPr lang="ru-RU" sz="1800" noProof="1">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388DE8D-E1BB-427E-BE6C-F5CD8DCD320E}"/>
              </a:ext>
            </a:extLst>
          </p:cNvPr>
          <p:cNvSpPr>
            <a:spLocks noGrp="1"/>
          </p:cNvSpPr>
          <p:nvPr>
            <p:ph type="title"/>
          </p:nvPr>
        </p:nvSpPr>
        <p:spPr>
          <a:xfrm>
            <a:off x="1371600" y="685800"/>
            <a:ext cx="9601200" cy="541421"/>
          </a:xfrm>
        </p:spPr>
        <p:txBody>
          <a:bodyPr>
            <a:normAutofit/>
          </a:bodyPr>
          <a:lstStyle/>
          <a:p>
            <a:r>
              <a:rPr lang="en-US" sz="2800" dirty="0"/>
              <a:t>Types of different environments</a:t>
            </a:r>
            <a:endParaRPr lang="ru-RU" sz="2800" dirty="0"/>
          </a:p>
        </p:txBody>
      </p:sp>
      <p:sp>
        <p:nvSpPr>
          <p:cNvPr id="3" name="Объект 2">
            <a:extLst>
              <a:ext uri="{FF2B5EF4-FFF2-40B4-BE49-F238E27FC236}">
                <a16:creationId xmlns:a16="http://schemas.microsoft.com/office/drawing/2014/main" id="{C6E1597E-AB40-484E-BC83-83E900B2D6B0}"/>
              </a:ext>
            </a:extLst>
          </p:cNvPr>
          <p:cNvSpPr>
            <a:spLocks noGrp="1"/>
          </p:cNvSpPr>
          <p:nvPr>
            <p:ph idx="1"/>
          </p:nvPr>
        </p:nvSpPr>
        <p:spPr>
          <a:xfrm>
            <a:off x="1371600" y="1638300"/>
            <a:ext cx="9601200" cy="3581400"/>
          </a:xfrm>
        </p:spPr>
        <p:txBody>
          <a:bodyPr/>
          <a:lstStyle/>
          <a:p>
            <a:r>
              <a:rPr lang="en-US" dirty="0">
                <a:solidFill>
                  <a:srgbClr val="00B0F0"/>
                </a:solidFill>
              </a:rPr>
              <a:t>DEV</a:t>
            </a:r>
            <a:r>
              <a:rPr lang="en-US" dirty="0"/>
              <a:t> (Development)</a:t>
            </a:r>
          </a:p>
          <a:p>
            <a:r>
              <a:rPr lang="en-US" dirty="0">
                <a:solidFill>
                  <a:srgbClr val="FF0000"/>
                </a:solidFill>
              </a:rPr>
              <a:t>QA</a:t>
            </a:r>
            <a:r>
              <a:rPr lang="en-US" dirty="0"/>
              <a:t> (Quality Assurance)</a:t>
            </a:r>
          </a:p>
          <a:p>
            <a:r>
              <a:rPr lang="en-US" dirty="0">
                <a:solidFill>
                  <a:srgbClr val="FF0000"/>
                </a:solidFill>
              </a:rPr>
              <a:t>STG</a:t>
            </a:r>
            <a:r>
              <a:rPr lang="en-US" dirty="0"/>
              <a:t> (Staging)</a:t>
            </a:r>
          </a:p>
          <a:p>
            <a:r>
              <a:rPr lang="en-US" dirty="0">
                <a:solidFill>
                  <a:srgbClr val="00B050"/>
                </a:solidFill>
              </a:rPr>
              <a:t>UAT</a:t>
            </a:r>
            <a:r>
              <a:rPr lang="en-US" dirty="0"/>
              <a:t> (User Acceptance Testing)</a:t>
            </a:r>
          </a:p>
          <a:p>
            <a:r>
              <a:rPr lang="en-US" dirty="0">
                <a:solidFill>
                  <a:srgbClr val="0070C0"/>
                </a:solidFill>
              </a:rPr>
              <a:t>DEMO</a:t>
            </a:r>
          </a:p>
          <a:p>
            <a:r>
              <a:rPr lang="en-US" dirty="0">
                <a:solidFill>
                  <a:srgbClr val="00B050"/>
                </a:solidFill>
              </a:rPr>
              <a:t>PROD</a:t>
            </a:r>
            <a:r>
              <a:rPr lang="en-US" dirty="0"/>
              <a:t> (Production)</a:t>
            </a:r>
          </a:p>
          <a:p>
            <a:r>
              <a:rPr lang="en-US" dirty="0">
                <a:solidFill>
                  <a:srgbClr val="FF0000"/>
                </a:solidFill>
              </a:rPr>
              <a:t>HOTFIX</a:t>
            </a:r>
            <a:r>
              <a:rPr lang="en-US" dirty="0"/>
              <a:t> (Hotfixes of Production)</a:t>
            </a:r>
            <a:endParaRPr lang="ru-RU" dirty="0"/>
          </a:p>
        </p:txBody>
      </p:sp>
    </p:spTree>
    <p:extLst>
      <p:ext uri="{BB962C8B-B14F-4D97-AF65-F5344CB8AC3E}">
        <p14:creationId xmlns:p14="http://schemas.microsoft.com/office/powerpoint/2010/main" val="3863353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388DE8D-E1BB-427E-BE6C-F5CD8DCD320E}"/>
              </a:ext>
            </a:extLst>
          </p:cNvPr>
          <p:cNvSpPr>
            <a:spLocks noGrp="1"/>
          </p:cNvSpPr>
          <p:nvPr>
            <p:ph type="title"/>
          </p:nvPr>
        </p:nvSpPr>
        <p:spPr>
          <a:xfrm>
            <a:off x="1371600" y="685800"/>
            <a:ext cx="9601200" cy="517358"/>
          </a:xfrm>
        </p:spPr>
        <p:txBody>
          <a:bodyPr>
            <a:normAutofit/>
          </a:bodyPr>
          <a:lstStyle/>
          <a:p>
            <a:r>
              <a:rPr lang="en-US" sz="2800" dirty="0"/>
              <a:t>Why do developers need a </a:t>
            </a:r>
            <a:r>
              <a:rPr lang="en-US" sz="2800" dirty="0">
                <a:solidFill>
                  <a:srgbClr val="00B0F0"/>
                </a:solidFill>
              </a:rPr>
              <a:t>DEV</a:t>
            </a:r>
            <a:r>
              <a:rPr lang="en-US" sz="2800" dirty="0"/>
              <a:t> environment?</a:t>
            </a:r>
            <a:endParaRPr lang="ru-RU" sz="2800" dirty="0"/>
          </a:p>
        </p:txBody>
      </p:sp>
      <p:sp>
        <p:nvSpPr>
          <p:cNvPr id="3" name="Объект 2">
            <a:extLst>
              <a:ext uri="{FF2B5EF4-FFF2-40B4-BE49-F238E27FC236}">
                <a16:creationId xmlns:a16="http://schemas.microsoft.com/office/drawing/2014/main" id="{C6E1597E-AB40-484E-BC83-83E900B2D6B0}"/>
              </a:ext>
            </a:extLst>
          </p:cNvPr>
          <p:cNvSpPr>
            <a:spLocks noGrp="1"/>
          </p:cNvSpPr>
          <p:nvPr>
            <p:ph idx="1"/>
          </p:nvPr>
        </p:nvSpPr>
        <p:spPr>
          <a:xfrm>
            <a:off x="1371600" y="1419726"/>
            <a:ext cx="9601200" cy="1395663"/>
          </a:xfrm>
        </p:spPr>
        <p:txBody>
          <a:bodyPr/>
          <a:lstStyle/>
          <a:p>
            <a:r>
              <a:rPr lang="en-US" dirty="0"/>
              <a:t>The purpose of a development environment is to have a place for a developer to test anything they want without worrying about it affecting any end-users or content editors working on a live website. In most cases, a development environment is set up on </a:t>
            </a:r>
            <a:r>
              <a:rPr lang="en-US" dirty="0">
                <a:solidFill>
                  <a:srgbClr val="00B0F0"/>
                </a:solidFill>
              </a:rPr>
              <a:t>a local machine </a:t>
            </a:r>
            <a:r>
              <a:rPr lang="en-US" dirty="0"/>
              <a:t>or </a:t>
            </a:r>
            <a:r>
              <a:rPr lang="en-US" dirty="0">
                <a:solidFill>
                  <a:srgbClr val="00B0F0"/>
                </a:solidFill>
              </a:rPr>
              <a:t>server. </a:t>
            </a:r>
          </a:p>
        </p:txBody>
      </p:sp>
      <p:sp>
        <p:nvSpPr>
          <p:cNvPr id="4" name="Заголовок 1">
            <a:extLst>
              <a:ext uri="{FF2B5EF4-FFF2-40B4-BE49-F238E27FC236}">
                <a16:creationId xmlns:a16="http://schemas.microsoft.com/office/drawing/2014/main" id="{FAF0B9C8-259C-446C-87A3-80F21A95ACE0}"/>
              </a:ext>
            </a:extLst>
          </p:cNvPr>
          <p:cNvSpPr txBox="1">
            <a:spLocks/>
          </p:cNvSpPr>
          <p:nvPr/>
        </p:nvSpPr>
        <p:spPr>
          <a:xfrm>
            <a:off x="1447800" y="3669636"/>
            <a:ext cx="9601200" cy="517358"/>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2800" dirty="0"/>
              <a:t>Why do QA engineers need a </a:t>
            </a:r>
            <a:r>
              <a:rPr lang="en-US" sz="2800" dirty="0">
                <a:solidFill>
                  <a:srgbClr val="FF0000"/>
                </a:solidFill>
              </a:rPr>
              <a:t>QA</a:t>
            </a:r>
            <a:r>
              <a:rPr lang="en-US" sz="2800" dirty="0"/>
              <a:t> environment?</a:t>
            </a:r>
            <a:endParaRPr lang="ru-RU" sz="2800" dirty="0"/>
          </a:p>
        </p:txBody>
      </p:sp>
      <p:sp>
        <p:nvSpPr>
          <p:cNvPr id="5" name="Объект 2">
            <a:extLst>
              <a:ext uri="{FF2B5EF4-FFF2-40B4-BE49-F238E27FC236}">
                <a16:creationId xmlns:a16="http://schemas.microsoft.com/office/drawing/2014/main" id="{7F6391C7-D942-475B-A30D-2FA8E35F4270}"/>
              </a:ext>
            </a:extLst>
          </p:cNvPr>
          <p:cNvSpPr txBox="1">
            <a:spLocks/>
          </p:cNvSpPr>
          <p:nvPr/>
        </p:nvSpPr>
        <p:spPr>
          <a:xfrm>
            <a:off x="1371600" y="4353428"/>
            <a:ext cx="9601200" cy="1395663"/>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endParaRPr lang="en-US" dirty="0"/>
          </a:p>
        </p:txBody>
      </p:sp>
      <p:sp>
        <p:nvSpPr>
          <p:cNvPr id="6" name="Объект 2">
            <a:extLst>
              <a:ext uri="{FF2B5EF4-FFF2-40B4-BE49-F238E27FC236}">
                <a16:creationId xmlns:a16="http://schemas.microsoft.com/office/drawing/2014/main" id="{AA3D7E68-D6A9-4533-ADCA-C0B65C5FC24B}"/>
              </a:ext>
            </a:extLst>
          </p:cNvPr>
          <p:cNvSpPr txBox="1">
            <a:spLocks/>
          </p:cNvSpPr>
          <p:nvPr/>
        </p:nvSpPr>
        <p:spPr>
          <a:xfrm>
            <a:off x="1447800" y="4353428"/>
            <a:ext cx="9601200" cy="1818772"/>
          </a:xfrm>
          <a:prstGeom prst="rect">
            <a:avLst/>
          </a:prstGeom>
        </p:spPr>
        <p:txBody>
          <a:bodyPr vert="horz" lIns="91440" tIns="45720" rIns="91440" bIns="45720" rtlCol="0">
            <a:normAutofit lnSpcReduction="1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solidFill>
                  <a:schemeClr val="tx1"/>
                </a:solidFill>
              </a:rPr>
              <a:t>It’s </a:t>
            </a:r>
            <a:r>
              <a:rPr lang="en-US" dirty="0">
                <a:solidFill>
                  <a:srgbClr val="FF0000"/>
                </a:solidFill>
              </a:rPr>
              <a:t>a tester’s playground</a:t>
            </a:r>
            <a:r>
              <a:rPr lang="en-US" dirty="0">
                <a:solidFill>
                  <a:schemeClr val="tx1"/>
                </a:solidFill>
              </a:rPr>
              <a:t> to go and do all the amazing testing and explore how the product actually works and meets client requirements. QA environments are often mentioned as “sandboxes”. When it comes to testing, testers don’t just test the product but also put the user’s hat on. That means having a dedicated environment, mimicking the clients to perform testing would avoid any critical bugs from being released. </a:t>
            </a:r>
          </a:p>
          <a:p>
            <a:endParaRPr lang="en-US" dirty="0">
              <a:solidFill>
                <a:schemeClr val="tx1"/>
              </a:solidFill>
            </a:endParaRPr>
          </a:p>
        </p:txBody>
      </p:sp>
    </p:spTree>
    <p:extLst>
      <p:ext uri="{BB962C8B-B14F-4D97-AF65-F5344CB8AC3E}">
        <p14:creationId xmlns:p14="http://schemas.microsoft.com/office/powerpoint/2010/main" val="215587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388DE8D-E1BB-427E-BE6C-F5CD8DCD320E}"/>
              </a:ext>
            </a:extLst>
          </p:cNvPr>
          <p:cNvSpPr>
            <a:spLocks noGrp="1"/>
          </p:cNvSpPr>
          <p:nvPr>
            <p:ph type="title"/>
          </p:nvPr>
        </p:nvSpPr>
        <p:spPr>
          <a:xfrm>
            <a:off x="1371600" y="685800"/>
            <a:ext cx="9601200" cy="517358"/>
          </a:xfrm>
        </p:spPr>
        <p:txBody>
          <a:bodyPr>
            <a:normAutofit/>
          </a:bodyPr>
          <a:lstStyle/>
          <a:p>
            <a:r>
              <a:rPr lang="en-US" sz="2800" dirty="0"/>
              <a:t>Why does the team need a </a:t>
            </a:r>
            <a:r>
              <a:rPr lang="en-US" sz="2800" dirty="0">
                <a:solidFill>
                  <a:srgbClr val="FF0000"/>
                </a:solidFill>
              </a:rPr>
              <a:t>STG</a:t>
            </a:r>
            <a:r>
              <a:rPr lang="en-US" sz="2800" dirty="0"/>
              <a:t> environment?</a:t>
            </a:r>
            <a:endParaRPr lang="ru-RU" sz="2800" dirty="0"/>
          </a:p>
        </p:txBody>
      </p:sp>
      <p:sp>
        <p:nvSpPr>
          <p:cNvPr id="3" name="Объект 2">
            <a:extLst>
              <a:ext uri="{FF2B5EF4-FFF2-40B4-BE49-F238E27FC236}">
                <a16:creationId xmlns:a16="http://schemas.microsoft.com/office/drawing/2014/main" id="{C6E1597E-AB40-484E-BC83-83E900B2D6B0}"/>
              </a:ext>
            </a:extLst>
          </p:cNvPr>
          <p:cNvSpPr>
            <a:spLocks noGrp="1"/>
          </p:cNvSpPr>
          <p:nvPr>
            <p:ph idx="1"/>
          </p:nvPr>
        </p:nvSpPr>
        <p:spPr>
          <a:xfrm>
            <a:off x="1371600" y="1419726"/>
            <a:ext cx="9601200" cy="1900990"/>
          </a:xfrm>
        </p:spPr>
        <p:txBody>
          <a:bodyPr>
            <a:normAutofit lnSpcReduction="10000"/>
          </a:bodyPr>
          <a:lstStyle/>
          <a:p>
            <a:r>
              <a:rPr lang="en-US" dirty="0"/>
              <a:t>Before the product is deployed to production, it needs to be properly tested in a pre-production environment, more commonly known as the Staging environment. A staging is not as stable as the production because features and bug fixes are </a:t>
            </a:r>
            <a:r>
              <a:rPr lang="en-US" dirty="0">
                <a:solidFill>
                  <a:srgbClr val="FF0000"/>
                </a:solidFill>
              </a:rPr>
              <a:t>still under testing on staging yet.</a:t>
            </a:r>
            <a:r>
              <a:rPr lang="en-US" dirty="0"/>
              <a:t> The primary purpose of this environment is to ensure that the software </a:t>
            </a:r>
            <a:r>
              <a:rPr lang="en-US" dirty="0">
                <a:solidFill>
                  <a:srgbClr val="FF0000"/>
                </a:solidFill>
              </a:rPr>
              <a:t>has been tested enough to be deployed in a production or UAT environment.</a:t>
            </a:r>
            <a:r>
              <a:rPr lang="en-US" dirty="0"/>
              <a:t> The staging server is also used for executing performance and load testing.</a:t>
            </a:r>
          </a:p>
        </p:txBody>
      </p:sp>
      <p:sp>
        <p:nvSpPr>
          <p:cNvPr id="4" name="Заголовок 1">
            <a:extLst>
              <a:ext uri="{FF2B5EF4-FFF2-40B4-BE49-F238E27FC236}">
                <a16:creationId xmlns:a16="http://schemas.microsoft.com/office/drawing/2014/main" id="{4A6B0785-1E1C-49C1-B385-1C9FD112C1CB}"/>
              </a:ext>
            </a:extLst>
          </p:cNvPr>
          <p:cNvSpPr txBox="1">
            <a:spLocks/>
          </p:cNvSpPr>
          <p:nvPr/>
        </p:nvSpPr>
        <p:spPr>
          <a:xfrm>
            <a:off x="1447800" y="3627524"/>
            <a:ext cx="9601200" cy="517358"/>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2800" dirty="0"/>
              <a:t>Why does the team need a </a:t>
            </a:r>
            <a:r>
              <a:rPr lang="en-US" sz="2800" dirty="0">
                <a:solidFill>
                  <a:srgbClr val="00B050"/>
                </a:solidFill>
              </a:rPr>
              <a:t>UAT</a:t>
            </a:r>
            <a:r>
              <a:rPr lang="en-US" sz="2800" dirty="0"/>
              <a:t> environment?</a:t>
            </a:r>
            <a:endParaRPr lang="ru-RU" sz="2800" dirty="0"/>
          </a:p>
        </p:txBody>
      </p:sp>
      <p:sp>
        <p:nvSpPr>
          <p:cNvPr id="5" name="Объект 2">
            <a:extLst>
              <a:ext uri="{FF2B5EF4-FFF2-40B4-BE49-F238E27FC236}">
                <a16:creationId xmlns:a16="http://schemas.microsoft.com/office/drawing/2014/main" id="{47B6433A-2338-44DB-8B6E-CFB51E13BAF9}"/>
              </a:ext>
            </a:extLst>
          </p:cNvPr>
          <p:cNvSpPr txBox="1">
            <a:spLocks/>
          </p:cNvSpPr>
          <p:nvPr/>
        </p:nvSpPr>
        <p:spPr>
          <a:xfrm>
            <a:off x="1371600" y="4265197"/>
            <a:ext cx="9601200" cy="1900990"/>
          </a:xfrm>
          <a:prstGeom prst="rect">
            <a:avLst/>
          </a:prstGeom>
        </p:spPr>
        <p:txBody>
          <a:bodyPr vert="horz" lIns="91440" tIns="45720" rIns="91440" bIns="45720" rtlCol="0">
            <a:normAutofit lnSpcReduction="1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This is where QA engineers perform proper testing and ensure that the application is working </a:t>
            </a:r>
            <a:r>
              <a:rPr lang="en-US" dirty="0">
                <a:solidFill>
                  <a:srgbClr val="00B050"/>
                </a:solidFill>
              </a:rPr>
              <a:t>according to the stakeholders' expectations</a:t>
            </a:r>
            <a:r>
              <a:rPr lang="en-US" dirty="0"/>
              <a:t>. Software running on UAT must ensure that it is a viable product and ready for users. A UAT environment is similar to staging in terms of testing. Like staging, it is used primarily for testing bug fixes and new features. However, unlike Staging, </a:t>
            </a:r>
            <a:r>
              <a:rPr lang="en-US" dirty="0">
                <a:solidFill>
                  <a:srgbClr val="00B050"/>
                </a:solidFill>
              </a:rPr>
              <a:t>the customer or product owner performs testing in this environment</a:t>
            </a:r>
            <a:r>
              <a:rPr lang="en-US" dirty="0"/>
              <a:t>. After the software is approved on UAT, it's deployed to production.</a:t>
            </a:r>
          </a:p>
        </p:txBody>
      </p:sp>
    </p:spTree>
    <p:extLst>
      <p:ext uri="{BB962C8B-B14F-4D97-AF65-F5344CB8AC3E}">
        <p14:creationId xmlns:p14="http://schemas.microsoft.com/office/powerpoint/2010/main" val="1165459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388DE8D-E1BB-427E-BE6C-F5CD8DCD320E}"/>
              </a:ext>
            </a:extLst>
          </p:cNvPr>
          <p:cNvSpPr>
            <a:spLocks noGrp="1"/>
          </p:cNvSpPr>
          <p:nvPr>
            <p:ph type="title"/>
          </p:nvPr>
        </p:nvSpPr>
        <p:spPr>
          <a:xfrm>
            <a:off x="1371600" y="685800"/>
            <a:ext cx="9601200" cy="517358"/>
          </a:xfrm>
        </p:spPr>
        <p:txBody>
          <a:bodyPr>
            <a:normAutofit/>
          </a:bodyPr>
          <a:lstStyle/>
          <a:p>
            <a:r>
              <a:rPr lang="en-US" sz="2800" dirty="0"/>
              <a:t>Why does the team need a </a:t>
            </a:r>
            <a:r>
              <a:rPr lang="en-US" sz="2800" dirty="0">
                <a:solidFill>
                  <a:srgbClr val="0070C0"/>
                </a:solidFill>
              </a:rPr>
              <a:t>DEMO</a:t>
            </a:r>
            <a:r>
              <a:rPr lang="en-US" sz="2800" dirty="0"/>
              <a:t> environment?</a:t>
            </a:r>
            <a:endParaRPr lang="ru-RU" sz="2800" dirty="0"/>
          </a:p>
        </p:txBody>
      </p:sp>
      <p:sp>
        <p:nvSpPr>
          <p:cNvPr id="3" name="Объект 2">
            <a:extLst>
              <a:ext uri="{FF2B5EF4-FFF2-40B4-BE49-F238E27FC236}">
                <a16:creationId xmlns:a16="http://schemas.microsoft.com/office/drawing/2014/main" id="{C6E1597E-AB40-484E-BC83-83E900B2D6B0}"/>
              </a:ext>
            </a:extLst>
          </p:cNvPr>
          <p:cNvSpPr>
            <a:spLocks noGrp="1"/>
          </p:cNvSpPr>
          <p:nvPr>
            <p:ph idx="1"/>
          </p:nvPr>
        </p:nvSpPr>
        <p:spPr>
          <a:xfrm>
            <a:off x="1371600" y="1419725"/>
            <a:ext cx="9601200" cy="1768643"/>
          </a:xfrm>
        </p:spPr>
        <p:txBody>
          <a:bodyPr>
            <a:normAutofit/>
          </a:bodyPr>
          <a:lstStyle/>
          <a:p>
            <a:r>
              <a:rPr lang="en-US" dirty="0">
                <a:solidFill>
                  <a:srgbClr val="000000"/>
                </a:solidFill>
                <a:latin typeface="Franklin Gothic Book (Основной текст)"/>
              </a:rPr>
              <a:t>I</a:t>
            </a:r>
            <a:r>
              <a:rPr lang="en-US" b="0" i="0" dirty="0">
                <a:solidFill>
                  <a:srgbClr val="000000"/>
                </a:solidFill>
                <a:effectLst/>
                <a:latin typeface="Franklin Gothic Book (Основной текст)"/>
              </a:rPr>
              <a:t>n your demos, how often do you find you are apologizing for an inability to demonstrate capabilities, complete workflows, or present compelling results and reports? Far too often, in many cases! </a:t>
            </a:r>
            <a:r>
              <a:rPr lang="en-US" b="0" i="0" dirty="0">
                <a:solidFill>
                  <a:srgbClr val="0070C0"/>
                </a:solidFill>
                <a:effectLst/>
                <a:latin typeface="Franklin Gothic Book (Основной текст)"/>
              </a:rPr>
              <a:t>A perfect demo environment enables you to show what you need to show, clearly and convincingly. No apologies, no excuses. This environment often teaches users new features of the application.</a:t>
            </a:r>
            <a:endParaRPr lang="en-US" dirty="0">
              <a:solidFill>
                <a:srgbClr val="0070C0"/>
              </a:solidFill>
              <a:latin typeface="Franklin Gothic Book (Основной текст)"/>
            </a:endParaRPr>
          </a:p>
        </p:txBody>
      </p:sp>
      <p:sp>
        <p:nvSpPr>
          <p:cNvPr id="4" name="Заголовок 1">
            <a:extLst>
              <a:ext uri="{FF2B5EF4-FFF2-40B4-BE49-F238E27FC236}">
                <a16:creationId xmlns:a16="http://schemas.microsoft.com/office/drawing/2014/main" id="{BFFB8908-86D3-4016-B360-0C2887BDEB75}"/>
              </a:ext>
            </a:extLst>
          </p:cNvPr>
          <p:cNvSpPr txBox="1">
            <a:spLocks/>
          </p:cNvSpPr>
          <p:nvPr/>
        </p:nvSpPr>
        <p:spPr>
          <a:xfrm>
            <a:off x="1371600" y="3785937"/>
            <a:ext cx="9601200" cy="517358"/>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2800" dirty="0"/>
              <a:t>Why does the team need a </a:t>
            </a:r>
            <a:r>
              <a:rPr lang="en-US" sz="2800" dirty="0">
                <a:solidFill>
                  <a:srgbClr val="FF0000"/>
                </a:solidFill>
              </a:rPr>
              <a:t>HOTFIX</a:t>
            </a:r>
            <a:r>
              <a:rPr lang="en-US" sz="2800" dirty="0"/>
              <a:t> environment?</a:t>
            </a:r>
            <a:endParaRPr lang="ru-RU" sz="2800" dirty="0"/>
          </a:p>
        </p:txBody>
      </p:sp>
      <p:sp>
        <p:nvSpPr>
          <p:cNvPr id="5" name="Объект 2">
            <a:extLst>
              <a:ext uri="{FF2B5EF4-FFF2-40B4-BE49-F238E27FC236}">
                <a16:creationId xmlns:a16="http://schemas.microsoft.com/office/drawing/2014/main" id="{FFC83824-1615-4013-94F1-85387BB52096}"/>
              </a:ext>
            </a:extLst>
          </p:cNvPr>
          <p:cNvSpPr txBox="1">
            <a:spLocks/>
          </p:cNvSpPr>
          <p:nvPr/>
        </p:nvSpPr>
        <p:spPr>
          <a:xfrm>
            <a:off x="1371600" y="4483769"/>
            <a:ext cx="9601200" cy="1323474"/>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i="0" dirty="0">
                <a:solidFill>
                  <a:srgbClr val="606060"/>
                </a:solidFill>
                <a:effectLst/>
                <a:latin typeface="+mj-lt"/>
              </a:rPr>
              <a:t>A hotfix refer</a:t>
            </a:r>
            <a:r>
              <a:rPr lang="en-US" dirty="0">
                <a:solidFill>
                  <a:srgbClr val="606060"/>
                </a:solidFill>
                <a:latin typeface="+mj-lt"/>
              </a:rPr>
              <a:t>s</a:t>
            </a:r>
            <a:r>
              <a:rPr lang="en-US" i="0" dirty="0">
                <a:solidFill>
                  <a:srgbClr val="606060"/>
                </a:solidFill>
                <a:effectLst/>
                <a:latin typeface="+mj-lt"/>
              </a:rPr>
              <a:t> to </a:t>
            </a:r>
            <a:r>
              <a:rPr lang="en-US" i="0" dirty="0">
                <a:solidFill>
                  <a:srgbClr val="FF0000"/>
                </a:solidFill>
                <a:effectLst/>
                <a:latin typeface="+mj-lt"/>
              </a:rPr>
              <a:t>rapid remediation of a defect. </a:t>
            </a:r>
            <a:r>
              <a:rPr lang="en-US" i="0" dirty="0">
                <a:solidFill>
                  <a:schemeClr val="tx1"/>
                </a:solidFill>
                <a:effectLst/>
                <a:latin typeface="+mj-lt"/>
              </a:rPr>
              <a:t>When a hotfix occurs, the organization compiles the bug details, then developers and testers discuss a plan for a fast code-and-test routine. Other work stops until the hotfix is coded, tested and deployed. Testing within a live Production server </a:t>
            </a:r>
            <a:r>
              <a:rPr lang="en-US" i="0" dirty="0">
                <a:solidFill>
                  <a:srgbClr val="FF0000"/>
                </a:solidFill>
                <a:effectLst/>
                <a:latin typeface="+mj-lt"/>
              </a:rPr>
              <a:t>carries significant risk</a:t>
            </a:r>
            <a:r>
              <a:rPr lang="en-US" i="0" dirty="0">
                <a:solidFill>
                  <a:schemeClr val="tx1"/>
                </a:solidFill>
                <a:effectLst/>
                <a:latin typeface="+mj-lt"/>
              </a:rPr>
              <a:t>, which is why hotfix testing is often only done up to the Staging or Hotfix.</a:t>
            </a:r>
            <a:endParaRPr lang="en-US" dirty="0">
              <a:solidFill>
                <a:schemeClr val="tx1"/>
              </a:solidFill>
              <a:latin typeface="+mj-lt"/>
            </a:endParaRPr>
          </a:p>
        </p:txBody>
      </p:sp>
    </p:spTree>
    <p:extLst>
      <p:ext uri="{BB962C8B-B14F-4D97-AF65-F5344CB8AC3E}">
        <p14:creationId xmlns:p14="http://schemas.microsoft.com/office/powerpoint/2010/main" val="2307140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B5511C61-DE03-4A4E-90E6-48617DE64F16}"/>
              </a:ext>
            </a:extLst>
          </p:cNvPr>
          <p:cNvSpPr>
            <a:spLocks noGrp="1"/>
          </p:cNvSpPr>
          <p:nvPr>
            <p:ph type="title"/>
          </p:nvPr>
        </p:nvSpPr>
        <p:spPr/>
        <p:txBody>
          <a:bodyPr>
            <a:normAutofit/>
          </a:bodyPr>
          <a:lstStyle/>
          <a:p>
            <a:r>
              <a:rPr lang="en-US" sz="3200" dirty="0"/>
              <a:t>Back to our internal apps</a:t>
            </a:r>
            <a:endParaRPr lang="ru-RU" sz="3200" dirty="0"/>
          </a:p>
        </p:txBody>
      </p:sp>
    </p:spTree>
    <p:extLst>
      <p:ext uri="{BB962C8B-B14F-4D97-AF65-F5344CB8AC3E}">
        <p14:creationId xmlns:p14="http://schemas.microsoft.com/office/powerpoint/2010/main" val="2705055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413AC1AB-C601-4AB4-9D1B-5A37AA3F3F50}"/>
              </a:ext>
            </a:extLst>
          </p:cNvPr>
          <p:cNvPicPr>
            <a:picLocks noChangeAspect="1"/>
          </p:cNvPicPr>
          <p:nvPr/>
        </p:nvPicPr>
        <p:blipFill>
          <a:blip r:embed="rId2"/>
          <a:stretch>
            <a:fillRect/>
          </a:stretch>
        </p:blipFill>
        <p:spPr>
          <a:xfrm>
            <a:off x="771788" y="1879005"/>
            <a:ext cx="11341450" cy="2800946"/>
          </a:xfrm>
          <a:prstGeom prst="rect">
            <a:avLst/>
          </a:prstGeom>
        </p:spPr>
      </p:pic>
    </p:spTree>
    <p:extLst>
      <p:ext uri="{BB962C8B-B14F-4D97-AF65-F5344CB8AC3E}">
        <p14:creationId xmlns:p14="http://schemas.microsoft.com/office/powerpoint/2010/main" val="1146320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A607F9D-9D15-4D2F-B6BA-D316C5422081}"/>
              </a:ext>
            </a:extLst>
          </p:cNvPr>
          <p:cNvSpPr>
            <a:spLocks noGrp="1"/>
          </p:cNvSpPr>
          <p:nvPr>
            <p:ph type="title"/>
          </p:nvPr>
        </p:nvSpPr>
        <p:spPr>
          <a:xfrm>
            <a:off x="1371600" y="685800"/>
            <a:ext cx="9601200" cy="485775"/>
          </a:xfrm>
        </p:spPr>
        <p:txBody>
          <a:bodyPr>
            <a:normAutofit/>
          </a:bodyPr>
          <a:lstStyle/>
          <a:p>
            <a:r>
              <a:rPr lang="en-US" sz="2800" dirty="0"/>
              <a:t>The value of the UAT environment in our conditions.</a:t>
            </a:r>
            <a:endParaRPr lang="ru-RU" sz="2800" dirty="0"/>
          </a:p>
        </p:txBody>
      </p:sp>
      <p:sp>
        <p:nvSpPr>
          <p:cNvPr id="3" name="Объект 2">
            <a:extLst>
              <a:ext uri="{FF2B5EF4-FFF2-40B4-BE49-F238E27FC236}">
                <a16:creationId xmlns:a16="http://schemas.microsoft.com/office/drawing/2014/main" id="{8C5B3C3E-D044-4F18-BDE1-70FD0AB61499}"/>
              </a:ext>
            </a:extLst>
          </p:cNvPr>
          <p:cNvSpPr>
            <a:spLocks noGrp="1"/>
          </p:cNvSpPr>
          <p:nvPr>
            <p:ph idx="1"/>
          </p:nvPr>
        </p:nvSpPr>
        <p:spPr>
          <a:xfrm>
            <a:off x="1371600" y="1524000"/>
            <a:ext cx="9601200" cy="4505325"/>
          </a:xfrm>
        </p:spPr>
        <p:txBody>
          <a:bodyPr/>
          <a:lstStyle/>
          <a:p>
            <a:pPr algn="l"/>
            <a:r>
              <a:rPr lang="en-US" b="0" i="0" dirty="0">
                <a:solidFill>
                  <a:srgbClr val="000000"/>
                </a:solidFill>
                <a:effectLst/>
                <a:latin typeface="Segoe UI VSS (Regular)"/>
              </a:rPr>
              <a:t>Be able to conduct </a:t>
            </a:r>
            <a:r>
              <a:rPr lang="en-US" b="1" i="0" dirty="0">
                <a:solidFill>
                  <a:srgbClr val="000000"/>
                </a:solidFill>
                <a:effectLst/>
                <a:latin typeface="Segoe UI VSS (Regular)"/>
              </a:rPr>
              <a:t>User Acceptance Testing (UAT)</a:t>
            </a:r>
            <a:r>
              <a:rPr lang="en-US" b="0" i="0" dirty="0">
                <a:solidFill>
                  <a:srgbClr val="000000"/>
                </a:solidFill>
                <a:effectLst/>
                <a:latin typeface="Segoe UI VSS (Regular)"/>
              </a:rPr>
              <a:t> before each release.</a:t>
            </a:r>
          </a:p>
          <a:p>
            <a:pPr algn="l"/>
            <a:r>
              <a:rPr lang="en-US" b="0" i="0" dirty="0">
                <a:solidFill>
                  <a:srgbClr val="000000"/>
                </a:solidFill>
                <a:effectLst/>
                <a:latin typeface="Segoe UI VSS (Regular)"/>
              </a:rPr>
              <a:t>Be able to </a:t>
            </a:r>
            <a:r>
              <a:rPr lang="en-US" b="1" i="0" dirty="0">
                <a:solidFill>
                  <a:srgbClr val="000000"/>
                </a:solidFill>
                <a:effectLst/>
                <a:latin typeface="Segoe UI VSS (Regular)"/>
              </a:rPr>
              <a:t>demonstrate new features</a:t>
            </a:r>
            <a:r>
              <a:rPr lang="en-US" b="0" i="0" dirty="0">
                <a:solidFill>
                  <a:srgbClr val="000000"/>
                </a:solidFill>
                <a:effectLst/>
                <a:latin typeface="Segoe UI VSS (Regular)"/>
              </a:rPr>
              <a:t> to key stakeholders of the project(s). </a:t>
            </a:r>
          </a:p>
          <a:p>
            <a:pPr algn="l"/>
            <a:r>
              <a:rPr lang="en-US" b="0" i="0" dirty="0">
                <a:solidFill>
                  <a:srgbClr val="000000"/>
                </a:solidFill>
                <a:effectLst/>
                <a:latin typeface="Segoe UI VSS (Regular)"/>
              </a:rPr>
              <a:t>Be able to </a:t>
            </a:r>
            <a:r>
              <a:rPr lang="en-US" b="1" i="0" dirty="0">
                <a:solidFill>
                  <a:srgbClr val="000000"/>
                </a:solidFill>
                <a:effectLst/>
                <a:latin typeface="Segoe UI VSS (Regular)"/>
              </a:rPr>
              <a:t>test hotfixes for the Production.</a:t>
            </a:r>
            <a:endParaRPr lang="ru-RU" b="1" i="0" dirty="0">
              <a:solidFill>
                <a:srgbClr val="000000"/>
              </a:solidFill>
              <a:effectLst/>
              <a:latin typeface="Segoe UI VSS (Regular)"/>
            </a:endParaRPr>
          </a:p>
          <a:p>
            <a:pPr algn="l"/>
            <a:endParaRPr lang="en-US" b="0" i="0" dirty="0">
              <a:solidFill>
                <a:srgbClr val="000000"/>
              </a:solidFill>
              <a:effectLst/>
              <a:latin typeface="Segoe UI VSS (Regular)"/>
            </a:endParaRPr>
          </a:p>
          <a:p>
            <a:endParaRPr lang="ru-RU" dirty="0"/>
          </a:p>
        </p:txBody>
      </p:sp>
    </p:spTree>
    <p:extLst>
      <p:ext uri="{BB962C8B-B14F-4D97-AF65-F5344CB8AC3E}">
        <p14:creationId xmlns:p14="http://schemas.microsoft.com/office/powerpoint/2010/main" val="3596429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A607F9D-9D15-4D2F-B6BA-D316C5422081}"/>
              </a:ext>
            </a:extLst>
          </p:cNvPr>
          <p:cNvSpPr>
            <a:spLocks noGrp="1"/>
          </p:cNvSpPr>
          <p:nvPr>
            <p:ph type="title"/>
          </p:nvPr>
        </p:nvSpPr>
        <p:spPr>
          <a:xfrm>
            <a:off x="1371600" y="685800"/>
            <a:ext cx="9601200" cy="485775"/>
          </a:xfrm>
        </p:spPr>
        <p:txBody>
          <a:bodyPr>
            <a:normAutofit/>
          </a:bodyPr>
          <a:lstStyle/>
          <a:p>
            <a:r>
              <a:rPr lang="en-US" sz="2800" dirty="0"/>
              <a:t>How it will be implemented?</a:t>
            </a:r>
            <a:endParaRPr lang="ru-RU" sz="2800" dirty="0"/>
          </a:p>
        </p:txBody>
      </p:sp>
      <p:sp>
        <p:nvSpPr>
          <p:cNvPr id="3" name="Объект 2">
            <a:extLst>
              <a:ext uri="{FF2B5EF4-FFF2-40B4-BE49-F238E27FC236}">
                <a16:creationId xmlns:a16="http://schemas.microsoft.com/office/drawing/2014/main" id="{8C5B3C3E-D044-4F18-BDE1-70FD0AB61499}"/>
              </a:ext>
            </a:extLst>
          </p:cNvPr>
          <p:cNvSpPr>
            <a:spLocks noGrp="1"/>
          </p:cNvSpPr>
          <p:nvPr>
            <p:ph idx="1"/>
          </p:nvPr>
        </p:nvSpPr>
        <p:spPr>
          <a:xfrm>
            <a:off x="1371600" y="1524000"/>
            <a:ext cx="9601200" cy="4505325"/>
          </a:xfrm>
        </p:spPr>
        <p:txBody>
          <a:bodyPr/>
          <a:lstStyle/>
          <a:p>
            <a:pPr algn="l"/>
            <a:r>
              <a:rPr lang="en-US" b="0" i="0" dirty="0">
                <a:solidFill>
                  <a:srgbClr val="000000"/>
                </a:solidFill>
                <a:effectLst/>
                <a:latin typeface="Segoe UI VSS (Regular)"/>
              </a:rPr>
              <a:t>Databases should be automatically taken from 'PROD' backups once a week. They can be found in '</a:t>
            </a:r>
            <a:r>
              <a:rPr lang="en-US" b="0" i="0" dirty="0" err="1">
                <a:solidFill>
                  <a:srgbClr val="000000"/>
                </a:solidFill>
                <a:effectLst/>
                <a:latin typeface="Segoe UI VSS (Regular)"/>
              </a:rPr>
              <a:t>internalappsbackupblob</a:t>
            </a:r>
            <a:r>
              <a:rPr lang="en-US" b="0" i="0" dirty="0">
                <a:solidFill>
                  <a:srgbClr val="000000"/>
                </a:solidFill>
                <a:effectLst/>
                <a:latin typeface="Segoe UI VSS (Regular)"/>
              </a:rPr>
              <a:t>' ('expenses-prod' container).</a:t>
            </a:r>
            <a:br>
              <a:rPr lang="en-US" b="0" i="0" dirty="0">
                <a:solidFill>
                  <a:srgbClr val="000000"/>
                </a:solidFill>
                <a:effectLst/>
                <a:latin typeface="Segoe UI VSS (Regular)"/>
              </a:rPr>
            </a:br>
            <a:r>
              <a:rPr lang="en-US" b="0" i="0" dirty="0">
                <a:solidFill>
                  <a:srgbClr val="000000"/>
                </a:solidFill>
                <a:effectLst/>
                <a:latin typeface="Segoe UI VSS (Regular)"/>
              </a:rPr>
              <a:t>Data should be modified to have corresponding links to the attachments updated in</a:t>
            </a:r>
            <a:r>
              <a:rPr lang="en-US" b="0" i="0" dirty="0">
                <a:solidFill>
                  <a:srgbClr val="FFFFFF"/>
                </a:solidFill>
                <a:effectLst/>
                <a:latin typeface="Segoe UI VSS (Regular)"/>
              </a:rPr>
              <a:t>​</a:t>
            </a:r>
            <a:r>
              <a:rPr lang="en-US" b="0" i="0" dirty="0">
                <a:solidFill>
                  <a:srgbClr val="000000"/>
                </a:solidFill>
                <a:effectLst/>
                <a:latin typeface="Segoe UI VSS (Regular)"/>
              </a:rPr>
              <a:t> '</a:t>
            </a:r>
            <a:r>
              <a:rPr lang="en-US" b="0" i="0" dirty="0" err="1">
                <a:solidFill>
                  <a:srgbClr val="000000"/>
                </a:solidFill>
                <a:effectLst/>
                <a:latin typeface="Segoe UI VSS (Regular)"/>
              </a:rPr>
              <a:t>StorageServiceProd</a:t>
            </a:r>
            <a:r>
              <a:rPr lang="en-US" b="0" i="0" dirty="0">
                <a:solidFill>
                  <a:srgbClr val="000000"/>
                </a:solidFill>
                <a:effectLst/>
                <a:latin typeface="Segoe UI VSS (Regular)"/>
              </a:rPr>
              <a:t>' database .</a:t>
            </a:r>
          </a:p>
          <a:p>
            <a:pPr algn="l"/>
            <a:r>
              <a:rPr lang="en-US" b="0" i="0" dirty="0">
                <a:solidFill>
                  <a:srgbClr val="000000"/>
                </a:solidFill>
                <a:effectLst/>
                <a:latin typeface="Segoe UI VSS (Regular)"/>
              </a:rPr>
              <a:t>‘</a:t>
            </a:r>
            <a:r>
              <a:rPr lang="en-US" b="0" i="0" dirty="0" err="1">
                <a:solidFill>
                  <a:srgbClr val="000000"/>
                </a:solidFill>
                <a:effectLst/>
                <a:latin typeface="Segoe UI VSS (Regular)"/>
              </a:rPr>
              <a:t>internalappsblobuat</a:t>
            </a:r>
            <a:r>
              <a:rPr lang="en-US" b="0" i="0" dirty="0">
                <a:solidFill>
                  <a:srgbClr val="000000"/>
                </a:solidFill>
                <a:effectLst/>
                <a:latin typeface="Segoe UI VSS (Regular)"/>
              </a:rPr>
              <a:t>’ should have a modified copy of ’</a:t>
            </a:r>
            <a:r>
              <a:rPr lang="en-US" b="0" i="0" dirty="0" err="1">
                <a:solidFill>
                  <a:srgbClr val="000000"/>
                </a:solidFill>
                <a:effectLst/>
                <a:latin typeface="Segoe UI VSS (Regular)"/>
              </a:rPr>
              <a:t>internalappsblob</a:t>
            </a:r>
            <a:r>
              <a:rPr lang="en-US" b="0" i="0" dirty="0">
                <a:solidFill>
                  <a:srgbClr val="000000"/>
                </a:solidFill>
                <a:effectLst/>
                <a:latin typeface="Segoe UI VSS (Regular)"/>
              </a:rPr>
              <a:t>’ once a week. In ’</a:t>
            </a:r>
            <a:r>
              <a:rPr lang="en-US" b="0" i="0" dirty="0" err="1">
                <a:solidFill>
                  <a:srgbClr val="000000"/>
                </a:solidFill>
                <a:effectLst/>
                <a:latin typeface="Segoe UI VSS (Regular)"/>
              </a:rPr>
              <a:t>internalappsblob</a:t>
            </a:r>
            <a:r>
              <a:rPr lang="en-US" b="0" i="0" dirty="0">
                <a:solidFill>
                  <a:srgbClr val="000000"/>
                </a:solidFill>
                <a:effectLst/>
                <a:latin typeface="Segoe UI VSS (Regular)"/>
              </a:rPr>
              <a:t>’ blob files are encrypted</a:t>
            </a:r>
            <a:r>
              <a:rPr lang="en-US" i="0" dirty="0">
                <a:solidFill>
                  <a:srgbClr val="000000"/>
                </a:solidFill>
                <a:effectLst/>
                <a:latin typeface="Segoe UI VSS (Regular)"/>
              </a:rPr>
              <a:t> by the key stored in '</a:t>
            </a:r>
            <a:r>
              <a:rPr lang="en-US" i="0" dirty="0" err="1">
                <a:solidFill>
                  <a:srgbClr val="000000"/>
                </a:solidFill>
                <a:effectLst/>
                <a:latin typeface="Segoe UI VSS (Regular)"/>
              </a:rPr>
              <a:t>StorageServiceUat</a:t>
            </a:r>
            <a:r>
              <a:rPr lang="en-US" i="0" dirty="0">
                <a:solidFill>
                  <a:srgbClr val="000000"/>
                </a:solidFill>
                <a:effectLst/>
                <a:latin typeface="Segoe UI VSS (Regular)"/>
              </a:rPr>
              <a:t>' database.</a:t>
            </a:r>
            <a:r>
              <a:rPr lang="ru-RU" i="0" dirty="0">
                <a:solidFill>
                  <a:srgbClr val="000000"/>
                </a:solidFill>
                <a:effectLst/>
                <a:latin typeface="Segoe UI VSS (Regular)"/>
              </a:rPr>
              <a:t> </a:t>
            </a:r>
            <a:r>
              <a:rPr lang="en-US" i="0" dirty="0">
                <a:solidFill>
                  <a:srgbClr val="000000"/>
                </a:solidFill>
                <a:effectLst/>
                <a:latin typeface="Segoe UI VSS (Regular)"/>
              </a:rPr>
              <a:t>To have working 'UAT' solution, we need to get a list of file attachments from the ‘</a:t>
            </a:r>
            <a:r>
              <a:rPr lang="en-US" i="0" dirty="0" err="1">
                <a:solidFill>
                  <a:srgbClr val="000000"/>
                </a:solidFill>
                <a:effectLst/>
                <a:latin typeface="Segoe UI VSS (Regular)"/>
              </a:rPr>
              <a:t>internalappblob</a:t>
            </a:r>
            <a:r>
              <a:rPr lang="en-US" i="0" dirty="0">
                <a:solidFill>
                  <a:srgbClr val="000000"/>
                </a:solidFill>
                <a:effectLst/>
                <a:latin typeface="Segoe UI VSS (Regular)"/>
              </a:rPr>
              <a:t>’ and instead of copying to the </a:t>
            </a:r>
            <a:r>
              <a:rPr lang="en-US" dirty="0">
                <a:solidFill>
                  <a:srgbClr val="000000"/>
                </a:solidFill>
                <a:latin typeface="Segoe UI VSS (Regular)"/>
              </a:rPr>
              <a:t>‘</a:t>
            </a:r>
            <a:r>
              <a:rPr lang="en-US" i="0" dirty="0" err="1">
                <a:solidFill>
                  <a:srgbClr val="000000"/>
                </a:solidFill>
                <a:effectLst/>
                <a:latin typeface="Segoe UI VSS (Regular)"/>
              </a:rPr>
              <a:t>internalappsblobuat</a:t>
            </a:r>
            <a:r>
              <a:rPr lang="en-US" dirty="0">
                <a:solidFill>
                  <a:srgbClr val="000000"/>
                </a:solidFill>
                <a:latin typeface="Segoe UI VSS (Regular)"/>
              </a:rPr>
              <a:t>’</a:t>
            </a:r>
            <a:r>
              <a:rPr lang="en-US" i="0" dirty="0">
                <a:solidFill>
                  <a:srgbClr val="000000"/>
                </a:solidFill>
                <a:effectLst/>
                <a:latin typeface="Segoe UI VSS (Regular)"/>
              </a:rPr>
              <a:t> we need to create ‘empty</a:t>
            </a:r>
            <a:r>
              <a:rPr lang="en-US" dirty="0">
                <a:solidFill>
                  <a:srgbClr val="000000"/>
                </a:solidFill>
                <a:latin typeface="Segoe UI VSS (Regular)"/>
              </a:rPr>
              <a:t>’</a:t>
            </a:r>
            <a:r>
              <a:rPr lang="en-US" i="0" dirty="0">
                <a:solidFill>
                  <a:srgbClr val="000000"/>
                </a:solidFill>
                <a:effectLst/>
                <a:latin typeface="Segoe UI VSS (Regular)"/>
              </a:rPr>
              <a:t> encrypted files. Logically, we only need to create missing files each time we run an action.</a:t>
            </a:r>
          </a:p>
          <a:p>
            <a:endParaRPr lang="ru-RU" dirty="0"/>
          </a:p>
        </p:txBody>
      </p:sp>
    </p:spTree>
    <p:extLst>
      <p:ext uri="{BB962C8B-B14F-4D97-AF65-F5344CB8AC3E}">
        <p14:creationId xmlns:p14="http://schemas.microsoft.com/office/powerpoint/2010/main" val="1438324753"/>
      </p:ext>
    </p:extLst>
  </p:cSld>
  <p:clrMapOvr>
    <a:masterClrMapping/>
  </p:clrMapOvr>
</p:sld>
</file>

<file path=ppt/theme/theme1.xml><?xml version="1.0" encoding="utf-8"?>
<a:theme xmlns:a="http://schemas.openxmlformats.org/drawingml/2006/main" name="Уголки">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806540_TF34357615.potx" id="{A206F92C-1067-42D6-A79D-E07CC9D7BC98}" vid="{699DF033-0BBC-4BA3-8BC5-A5FE19D29BAA}"/>
    </a:ext>
  </a:ext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Оформление Уголки</Template>
  <TotalTime>135</TotalTime>
  <Words>742</Words>
  <Application>Microsoft Office PowerPoint</Application>
  <PresentationFormat>Широкоэкранный</PresentationFormat>
  <Paragraphs>31</Paragraphs>
  <Slides>9</Slides>
  <Notes>1</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9</vt:i4>
      </vt:variant>
    </vt:vector>
  </HeadingPairs>
  <TitlesOfParts>
    <vt:vector size="14" baseType="lpstr">
      <vt:lpstr>Calibri</vt:lpstr>
      <vt:lpstr>Franklin Gothic Book</vt:lpstr>
      <vt:lpstr>Franklin Gothic Book (Основной текст)</vt:lpstr>
      <vt:lpstr>Segoe UI VSS (Regular)</vt:lpstr>
      <vt:lpstr>Уголки</vt:lpstr>
      <vt:lpstr>The meaning of different environments</vt:lpstr>
      <vt:lpstr>Types of different environments</vt:lpstr>
      <vt:lpstr>Why do developers need a DEV environment?</vt:lpstr>
      <vt:lpstr>Why does the team need a STG environment?</vt:lpstr>
      <vt:lpstr>Why does the team need a DEMO environment?</vt:lpstr>
      <vt:lpstr>Back to our internal apps</vt:lpstr>
      <vt:lpstr>Презентация PowerPoint</vt:lpstr>
      <vt:lpstr>The value of the UAT environment in our conditions.</vt:lpstr>
      <vt:lpstr>How it will be implemented?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meaning of different environments</dc:title>
  <dc:creator>Eugene Mazurov</dc:creator>
  <cp:lastModifiedBy>Eugene Mazurov</cp:lastModifiedBy>
  <cp:revision>25</cp:revision>
  <dcterms:created xsi:type="dcterms:W3CDTF">2022-12-02T08:33:18Z</dcterms:created>
  <dcterms:modified xsi:type="dcterms:W3CDTF">2022-12-02T10:49:55Z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